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354" r:id="rId2"/>
    <p:sldId id="355" r:id="rId3"/>
    <p:sldId id="374" r:id="rId4"/>
    <p:sldId id="373" r:id="rId5"/>
    <p:sldId id="388" r:id="rId6"/>
    <p:sldId id="372" r:id="rId7"/>
    <p:sldId id="387" r:id="rId8"/>
    <p:sldId id="367" r:id="rId9"/>
    <p:sldId id="385" r:id="rId10"/>
    <p:sldId id="371" r:id="rId11"/>
    <p:sldId id="370" r:id="rId12"/>
    <p:sldId id="386" r:id="rId13"/>
    <p:sldId id="384" r:id="rId14"/>
    <p:sldId id="376" r:id="rId15"/>
    <p:sldId id="377" r:id="rId16"/>
    <p:sldId id="389" r:id="rId17"/>
    <p:sldId id="364" r:id="rId18"/>
    <p:sldId id="378" r:id="rId19"/>
    <p:sldId id="380" r:id="rId20"/>
    <p:sldId id="381" r:id="rId21"/>
    <p:sldId id="362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9DEFF47-F0BF-46F2-BD27-249A2A2D1015}">
          <p14:sldIdLst>
            <p14:sldId id="354"/>
            <p14:sldId id="355"/>
            <p14:sldId id="374"/>
            <p14:sldId id="373"/>
            <p14:sldId id="388"/>
            <p14:sldId id="372"/>
            <p14:sldId id="387"/>
            <p14:sldId id="367"/>
            <p14:sldId id="385"/>
            <p14:sldId id="371"/>
            <p14:sldId id="370"/>
            <p14:sldId id="386"/>
            <p14:sldId id="384"/>
            <p14:sldId id="376"/>
            <p14:sldId id="377"/>
            <p14:sldId id="389"/>
            <p14:sldId id="364"/>
            <p14:sldId id="378"/>
            <p14:sldId id="380"/>
            <p14:sldId id="381"/>
            <p14:sldId id="3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049" userDrawn="1">
          <p15:clr>
            <a:srgbClr val="A4A3A4"/>
          </p15:clr>
        </p15:guide>
        <p15:guide id="2" pos="51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0000"/>
    <a:srgbClr val="333333"/>
    <a:srgbClr val="C00000"/>
    <a:srgbClr val="7F7F7F"/>
    <a:srgbClr val="FCB813"/>
    <a:srgbClr val="66CCFF"/>
    <a:srgbClr val="D9D9D9"/>
    <a:srgbClr val="006699"/>
    <a:srgbClr val="568D11"/>
    <a:srgbClr val="85AD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5" autoAdjust="0"/>
    <p:restoredTop sz="95153" autoAdjust="0"/>
  </p:normalViewPr>
  <p:slideViewPr>
    <p:cSldViewPr snapToGrid="0">
      <p:cViewPr>
        <p:scale>
          <a:sx n="66" d="100"/>
          <a:sy n="66" d="100"/>
        </p:scale>
        <p:origin x="1349" y="370"/>
      </p:cViewPr>
      <p:guideLst>
        <p:guide orient="horz" pos="1049"/>
        <p:guide pos="5155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0" d="100"/>
        <a:sy n="60" d="100"/>
      </p:scale>
      <p:origin x="0" y="-28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3007C-0BBF-4CAD-B02F-7664B804665F}" type="datetimeFigureOut">
              <a:rPr lang="zh-CN" altLang="en-US" smtClean="0"/>
              <a:t>2024/3/28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7DC7C-EA85-41EA-BE8E-3BC04B9579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099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605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649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850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8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517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129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125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/>
              <a:t>本项目的设计，综合应用云原生技术，这些技术是构建</a:t>
            </a:r>
            <a:r>
              <a:rPr lang="en-US" altLang="zh-CN" sz="1800"/>
              <a:t>Sapphire</a:t>
            </a:r>
            <a:r>
              <a:rPr lang="zh-CN" altLang="en-US" sz="1800"/>
              <a:t>系统的优选技术集合，属于打造云原生应用程序的技术基础，包括但不限于容器、微服务、声明式 </a:t>
            </a:r>
            <a:r>
              <a:rPr lang="en-US" altLang="zh-CN" sz="1800"/>
              <a:t>API</a:t>
            </a:r>
            <a:r>
              <a:rPr lang="zh-CN" altLang="en-US" sz="1800"/>
              <a:t>、服务网格等，可达成快节奏交付，</a:t>
            </a:r>
            <a:r>
              <a:rPr lang="en-US" altLang="zh-CN" sz="1800"/>
              <a:t>DevOps</a:t>
            </a:r>
            <a:r>
              <a:rPr lang="zh-CN" altLang="en-US" sz="1800"/>
              <a:t>，架构独立且灵活。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101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8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015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2456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研究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组合 79">
            <a:extLst>
              <a:ext uri="{FF2B5EF4-FFF2-40B4-BE49-F238E27FC236}">
                <a16:creationId xmlns:a16="http://schemas.microsoft.com/office/drawing/2014/main" id="{BBD812E6-DBE1-D766-E6AF-DD7E2E7AE194}"/>
              </a:ext>
            </a:extLst>
          </p:cNvPr>
          <p:cNvGrpSpPr/>
          <p:nvPr userDrawn="1"/>
        </p:nvGrpSpPr>
        <p:grpSpPr>
          <a:xfrm>
            <a:off x="3650406" y="137700"/>
            <a:ext cx="6582867" cy="6582598"/>
            <a:chOff x="5535168" y="881263"/>
            <a:chExt cx="1586880" cy="1601975"/>
          </a:xfrm>
          <a:solidFill>
            <a:srgbClr val="7F7F7F">
              <a:alpha val="30196"/>
            </a:srgbClr>
          </a:solidFill>
        </p:grpSpPr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DB34D07E-398D-86A5-F9AC-ADA7F9B9DF3D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40F7FBD9-6283-87D0-CD6E-6CC6933C0ED7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A6E7E3CA-DCF1-F567-860A-6D170C60BC0A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AF0D86D3-4410-02C3-BA47-659EF63F7592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5C24169E-53DA-723D-04B9-AC40FC0DFF76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28DD7C75-882F-D1A7-6BA5-03CF6E8F58A0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08B8CFC7-32A4-2D38-C606-3A6DECDFD71A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88751EBC-C875-90CC-2FB3-72FF45DFFC12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D671114B-369D-DA3E-D67D-5AEDE52577DA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C790449B-94B5-6DDD-0AD7-535D3000CC0B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1D63D8F7-8804-D1DB-8B42-CFA1B4AA2F93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9FBC9BC6-8FFD-21A8-90ED-9AD542A4D0D8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id="{4A915B9A-B4F5-DE13-755D-91716B7DCCDF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F9037CAE-A827-DE61-2C80-1324D73DA123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B256DCEC-2E1E-C101-35A9-19F12EF0E7E6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>
              <a:extLst>
                <a:ext uri="{FF2B5EF4-FFF2-40B4-BE49-F238E27FC236}">
                  <a16:creationId xmlns:a16="http://schemas.microsoft.com/office/drawing/2014/main" id="{4983BBC8-D64A-D787-F69E-09C3D6A0E5BD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55E23EBD-A237-4002-5867-35CBB5FEB2DA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08983A95-78F3-C672-0876-88D572597A1C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D5A95FA5-9BD7-96D1-F0FE-F376E5ED7D94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" name="任意多边形: 形状 99">
              <a:extLst>
                <a:ext uri="{FF2B5EF4-FFF2-40B4-BE49-F238E27FC236}">
                  <a16:creationId xmlns:a16="http://schemas.microsoft.com/office/drawing/2014/main" id="{9CE960FB-232A-85F2-D83C-54BCCD7B14A1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id="{4D0D5C86-8D5F-249A-B104-A383DD1CFBAC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id="{167C2FFC-6CE5-53E0-AE44-CF57958B5B92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9FB52439-909D-70E3-CF3F-13CF612143BA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360B88FC-1F02-408C-5F47-44C04BF3B158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B2CFA190-EF1C-1661-C6C2-F333EDF62D64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770C659E-556E-B3EA-68F3-E1BB50F77519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86922909-B46B-1DE1-550A-76F2C0502EBC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9C61E738-F66C-651C-77D1-95FDD253F33C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4CD63C3D-6D54-1DFD-8112-C6DCF7EF5337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5C1534C1-A8BD-CC9F-1C04-DC0E5A18A14C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77502B40-B8DC-4AB9-A149-413B722EBF72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CF46AE26-FB32-46A6-B01A-217C2049E960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3" name="任意多边形: 形状 112">
              <a:extLst>
                <a:ext uri="{FF2B5EF4-FFF2-40B4-BE49-F238E27FC236}">
                  <a16:creationId xmlns:a16="http://schemas.microsoft.com/office/drawing/2014/main" id="{2486918D-028C-14CF-C817-7147E5F95260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14" name="矩形 113">
            <a:extLst>
              <a:ext uri="{FF2B5EF4-FFF2-40B4-BE49-F238E27FC236}">
                <a16:creationId xmlns:a16="http://schemas.microsoft.com/office/drawing/2014/main" id="{F8B1431A-3A91-D668-E2F5-E1C0DF2371E2}"/>
              </a:ext>
            </a:extLst>
          </p:cNvPr>
          <p:cNvSpPr/>
          <p:nvPr userDrawn="1"/>
        </p:nvSpPr>
        <p:spPr>
          <a:xfrm>
            <a:off x="0" y="22498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67387827"/>
              </p:ext>
            </p:extLst>
          </p:nvPr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创新点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项目内容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技术路线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评价指标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参考文献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0" name="组合 9"/>
          <p:cNvGrpSpPr/>
          <p:nvPr userDrawn="1"/>
        </p:nvGrpSpPr>
        <p:grpSpPr>
          <a:xfrm>
            <a:off x="0" y="1272662"/>
            <a:ext cx="1691680" cy="788186"/>
            <a:chOff x="0" y="1272662"/>
            <a:chExt cx="1691680" cy="788186"/>
          </a:xfrm>
        </p:grpSpPr>
        <p:sp>
          <p:nvSpPr>
            <p:cNvPr id="11" name="矩形 10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等腰三角形 11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" name="直接连接符 12"/>
          <p:cNvCxnSpPr/>
          <p:nvPr userDrawn="1"/>
        </p:nvCxnSpPr>
        <p:spPr>
          <a:xfrm>
            <a:off x="2788985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 userDrawn="1"/>
        </p:nvSpPr>
        <p:spPr>
          <a:xfrm>
            <a:off x="11539946" y="6208450"/>
            <a:ext cx="763850" cy="7638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lvl="0" algn="ctr"/>
            <a:endParaRPr lang="zh-CN" altLang="en-US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6" name="五边形 15"/>
          <p:cNvSpPr/>
          <p:nvPr userDrawn="1"/>
        </p:nvSpPr>
        <p:spPr>
          <a:xfrm flipH="1">
            <a:off x="11357793" y="62929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314404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FDEB5B1-4614-B7FD-2A32-7696519374A8}"/>
              </a:ext>
            </a:extLst>
          </p:cNvPr>
          <p:cNvGrpSpPr/>
          <p:nvPr userDrawn="1"/>
        </p:nvGrpSpPr>
        <p:grpSpPr>
          <a:xfrm>
            <a:off x="3650406" y="137700"/>
            <a:ext cx="6582867" cy="6582598"/>
            <a:chOff x="5535168" y="881263"/>
            <a:chExt cx="1586880" cy="1601975"/>
          </a:xfrm>
          <a:solidFill>
            <a:srgbClr val="7F7F7F">
              <a:alpha val="30196"/>
            </a:srgbClr>
          </a:solidFill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18A2A75C-058C-5F36-CEE7-445B79B49E91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9A77D9AE-5EBF-2CB7-EB63-C9AEA2FEBD3D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1132615B-837F-330C-A0B1-06074995DF08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CE408FBD-0A44-D658-B9C8-936C7D0A9BF9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B71BDB70-FDB6-5007-2C3F-E707E13B797C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51C448C2-D08E-D115-218B-1460DD10418E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1929B885-F3D6-A539-2F33-02F7510B129A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9DBBC722-6171-6266-3820-1C2A16B329C2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D6CD3404-161D-8F8C-D275-502600D4109E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491945EC-D593-F171-9D64-C159D1B8F38E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00F7585E-B6BC-7883-1A27-530D0F196D51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D91183DC-BE3B-2266-E8AB-4CC66921E1B8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94D51121-91B7-C182-F88E-32E3CA2C593F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3469E1DD-65D3-3823-9601-4345D96DBF27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EE6512B4-4594-7DC9-ADC4-7A256EB81FF3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522D9C07-B555-ACF6-2250-34623682CAAC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158F3E97-9250-6CF6-C112-AD29EC7CE6AF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899894DA-E8C2-1D9E-67C2-4CA124D865D8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E1F30463-FF2F-F683-6F7E-A872A4EEC853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395502DB-08FF-BD80-A6AD-73E8B9F5C74C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518E16FA-2397-E01E-1EFF-D259CCFE9AC2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CD35D842-D2B1-52F8-B4AE-FE9DEBA0348B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16A72B2F-5D08-CBA4-154E-5DD16F8A3167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998CF4FB-A2C5-7A60-C98F-5CD4D97D8985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0C00A4FF-5634-9F36-8439-B09FE5E2B8AD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54D181F1-AD2B-CC2F-C203-6041A1C4DD31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58F6531E-D539-E535-806C-6AF2816BDB00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707F861C-2F1B-B179-FB42-C55F36059DB8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6BC43A1D-7EDC-8377-82DB-BFA74BFFD480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72FECDEE-6D6C-149B-FF24-3166627C6207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6EF7ECCA-13CD-74CA-F71F-1B0D3761F1A4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E49C16FE-5A6B-3E37-D69D-8518D4333937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3349FFA0-6510-E1E6-61CC-EC14867293C0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8" name="矩形 17"/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2788985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 userDrawn="1"/>
        </p:nvSpPr>
        <p:spPr>
          <a:xfrm>
            <a:off x="11539946" y="6208450"/>
            <a:ext cx="763850" cy="7638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lvl="0" algn="ctr"/>
            <a:endParaRPr lang="zh-CN" altLang="en-US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6" name="五边形 15"/>
          <p:cNvSpPr/>
          <p:nvPr userDrawn="1"/>
        </p:nvSpPr>
        <p:spPr>
          <a:xfrm flipH="1">
            <a:off x="11357793" y="62929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graphicFrame>
        <p:nvGraphicFramePr>
          <p:cNvPr id="46" name="表格 45">
            <a:extLst>
              <a:ext uri="{FF2B5EF4-FFF2-40B4-BE49-F238E27FC236}">
                <a16:creationId xmlns:a16="http://schemas.microsoft.com/office/drawing/2014/main" id="{754004E2-E3DB-02CB-6955-A285014DB87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38020742"/>
              </p:ext>
            </p:extLst>
          </p:nvPr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研究背景</a:t>
                      </a:r>
                      <a:endParaRPr lang="zh-CN" altLang="en-US" sz="16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创新点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项目内容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技术路线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评价指标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参考文献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4" name="组合 13"/>
          <p:cNvGrpSpPr/>
          <p:nvPr userDrawn="1"/>
        </p:nvGrpSpPr>
        <p:grpSpPr>
          <a:xfrm>
            <a:off x="0" y="2060848"/>
            <a:ext cx="1691680" cy="788186"/>
            <a:chOff x="0" y="1272662"/>
            <a:chExt cx="1691680" cy="788186"/>
          </a:xfrm>
        </p:grpSpPr>
        <p:sp>
          <p:nvSpPr>
            <p:cNvPr id="15" name="矩形 14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kern="120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创新点</a:t>
              </a:r>
              <a:endParaRPr lang="zh-CN" altLang="en-US" sz="1800" kern="12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等腰三角形 1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34894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项目内容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813B8F2-2B6E-403E-C4DA-B1C9411B4B85}"/>
              </a:ext>
            </a:extLst>
          </p:cNvPr>
          <p:cNvGrpSpPr/>
          <p:nvPr userDrawn="1"/>
        </p:nvGrpSpPr>
        <p:grpSpPr>
          <a:xfrm>
            <a:off x="3650406" y="137700"/>
            <a:ext cx="6582867" cy="6582598"/>
            <a:chOff x="5535168" y="881263"/>
            <a:chExt cx="1586880" cy="1601975"/>
          </a:xfrm>
          <a:solidFill>
            <a:srgbClr val="7F7F7F">
              <a:alpha val="30196"/>
            </a:srgbClr>
          </a:solidFill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C8E6410B-BF2D-64CB-183F-4348A386A68D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92F1F06A-0A42-6803-2DA1-22B191310780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A9784A16-9159-2883-03FE-D1F782A21EEF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3756215E-43C7-8451-DDE8-88EBCD1E2A29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78C1BCED-8968-8370-DC4E-FC4E1E8A7D8D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A184B9F-F42F-93E1-3E34-53E8E476306B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2747A84B-D7A9-4303-EB06-C5100B60030B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72A7EF89-B87A-2ED3-56A8-5F59C68705A3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58CC4B5D-A8A7-8F37-C9DC-23859CDA24BA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7CA7F9D1-1FB5-5908-AF60-0BE01F1859D2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34AB5398-5A67-F33F-F641-DEA5ACDEEDB5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6B131AB1-8205-516B-A51D-ABDE38572889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95B11B63-16CD-2A9A-95F4-D82D87B5D086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8F576AD9-A008-9E9F-96B0-C4C4455DCEB6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76A37EBF-945C-CF11-0977-7357B7784F49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6D3D3AF2-4C28-5DA4-2F02-6AC5579937BC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CAC639D4-F6A4-4771-998D-74551EED20BF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144EC21E-5AAA-A5DA-D75F-B1FC825C0E48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B1BD15EF-AB40-0FBC-1899-50A8B9698228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BC484FBA-7C5C-8C83-C80A-5D7A337F8C6E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09197621-26CF-553C-27BC-407A903EF8D2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9294113B-3437-8CF0-1BB3-78B6AFB25BD1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DC0B2E9E-3B40-0AAC-2C8B-7320C34B24FE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B9E80582-1775-0469-8376-0E89AE944763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21F7AB93-909A-F829-8A47-7265FC67799C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918F1A1C-CD0E-127D-083F-1296F82CE0CE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DA5911A0-B0BE-1A8E-8AF5-097288DA2EE2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43853722-7F75-68A1-8896-3D711C3F6A61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469B172B-4C91-D9C5-79C1-714BF74F94DE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239D4745-F1E8-C3DA-7937-4CBB1FFF2028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068AA2AF-28B8-E411-BC47-DF493D9663B6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F0AACBDA-58C5-738A-B41F-2AB2DFA0C538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31DDF07C-CA9F-310E-D7A3-4DD5D3C2A830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8" name="矩形 1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11404437"/>
              </p:ext>
            </p:extLst>
          </p:nvPr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研究背景</a:t>
                      </a:r>
                      <a:endParaRPr lang="zh-CN" altLang="en-US" sz="16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创新点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关键技术与难点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技术路线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评价指标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参考文献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3" name="直接连接符 12"/>
          <p:cNvCxnSpPr/>
          <p:nvPr userDrawn="1"/>
        </p:nvCxnSpPr>
        <p:spPr>
          <a:xfrm>
            <a:off x="2788985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 userDrawn="1"/>
        </p:nvSpPr>
        <p:spPr>
          <a:xfrm>
            <a:off x="11539946" y="6208450"/>
            <a:ext cx="763850" cy="7638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lvl="0" algn="ctr"/>
            <a:endParaRPr lang="zh-CN" altLang="en-US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6" name="五边形 15"/>
          <p:cNvSpPr/>
          <p:nvPr userDrawn="1"/>
        </p:nvSpPr>
        <p:spPr>
          <a:xfrm flipH="1">
            <a:off x="11357793" y="62929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0" y="2854273"/>
            <a:ext cx="1691680" cy="788186"/>
            <a:chOff x="0" y="1272662"/>
            <a:chExt cx="1691680" cy="788186"/>
          </a:xfrm>
        </p:grpSpPr>
        <p:sp>
          <p:nvSpPr>
            <p:cNvPr id="15" name="矩形 14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800" kern="120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项目内容</a:t>
              </a:r>
              <a:endParaRPr lang="zh-CN" altLang="en-US" sz="1800" kern="12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等腰三角形 1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58643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路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BD46054-B671-366E-680A-96539134D1A9}"/>
              </a:ext>
            </a:extLst>
          </p:cNvPr>
          <p:cNvGrpSpPr/>
          <p:nvPr userDrawn="1"/>
        </p:nvGrpSpPr>
        <p:grpSpPr>
          <a:xfrm>
            <a:off x="3650406" y="137700"/>
            <a:ext cx="6582867" cy="6582598"/>
            <a:chOff x="5535168" y="881263"/>
            <a:chExt cx="1586880" cy="1601975"/>
          </a:xfrm>
          <a:solidFill>
            <a:srgbClr val="7F7F7F">
              <a:alpha val="30196"/>
            </a:srgbClr>
          </a:solidFill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242661C0-854D-9632-19D4-FE5B58530354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FF6FA4A3-C49A-32F9-E2BC-1052F9D7E287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8AE90D32-8976-3325-D025-7B8504287B87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94197D09-C205-098B-8C94-DED98D40DA5E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BFC7DDE9-78EC-3CF6-B889-19CB380E58AA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E9828595-409E-65C3-61D4-F7173A229E35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1311BCAB-E8A0-EDE6-1096-C0F3262A2435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18514D79-2933-2637-4729-85F6B885C0EE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D8932AC4-3A24-AD10-08CF-CC4ADB38882F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AEC82901-8EF7-8373-7CF6-35A158D924BF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33C33CB0-FA71-57AF-DCB7-EE610BE985D7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E3B5B0A8-3BF9-84F3-726F-D926BA76860E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262BD90A-CD14-EE28-8BE3-4F5C7EFBF5C8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093A5611-4BA9-D959-41DB-32F94F014647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DA13DC3C-9887-2ECC-7551-BB10ECE526E7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8F1AA5DE-3E12-1363-778F-04D9AC5174D6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ADA29203-42EF-101F-77C7-6C4E24DF2553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AC02568A-8586-3F29-E894-6A4C1FC2F86E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11BB47F4-4A86-4025-7402-94E5A57BCB69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DDD2449B-D835-3097-B90F-BD2C366CEBE4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BAD3F0F7-90EE-4980-1DA5-1AF14061B4D6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A0900F35-A227-CDD0-5C6F-AEE2D3532987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9E1A4498-0DA6-FE2B-C18A-52D76DCDA9DB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0F459537-46AC-937C-C152-7FCE5E484E47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AC0D5EE8-DFD1-BE3F-0C4C-B4332861775F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2B188196-F138-E806-578C-56035B65DDED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D1B11F5-F5DE-9C16-0A52-170C4770F004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70DDC13D-EEF5-D8F6-3220-83ADCE8ACD9E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BAC46E6A-70EE-8036-806F-9A2769F94AD1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4D8F0597-03D4-B011-AE58-E32D06D501A4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F86DAAC4-C145-5F2A-FA76-1F66015E53DE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8F4F31D4-8486-ED28-AF1C-4C61E719EF98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84FE18AC-BA51-2008-C86F-FE6DCF07276D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5" name="矩形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87566130"/>
              </p:ext>
            </p:extLst>
          </p:nvPr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研究背景</a:t>
                      </a:r>
                      <a:endParaRPr lang="zh-CN" altLang="en-US" sz="16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创新点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项目内容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技术路线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评价指标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参考文献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3" name="直接连接符 12"/>
          <p:cNvCxnSpPr/>
          <p:nvPr userDrawn="1"/>
        </p:nvCxnSpPr>
        <p:spPr>
          <a:xfrm>
            <a:off x="2788985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 userDrawn="1"/>
        </p:nvSpPr>
        <p:spPr>
          <a:xfrm>
            <a:off x="11539946" y="6208450"/>
            <a:ext cx="763850" cy="7638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lvl="0" algn="ctr"/>
            <a:endParaRPr lang="zh-CN" altLang="en-US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6" name="五边形 15"/>
          <p:cNvSpPr/>
          <p:nvPr userDrawn="1"/>
        </p:nvSpPr>
        <p:spPr>
          <a:xfrm flipH="1">
            <a:off x="11357793" y="62929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0" y="3644760"/>
            <a:ext cx="1691680" cy="788186"/>
            <a:chOff x="0" y="1272662"/>
            <a:chExt cx="1691680" cy="788186"/>
          </a:xfrm>
        </p:grpSpPr>
        <p:sp>
          <p:nvSpPr>
            <p:cNvPr id="11" name="矩形 10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800" kern="120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技术路线</a:t>
              </a:r>
              <a:endParaRPr lang="zh-CN" altLang="en-US" sz="1800" kern="12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等腰三角形 11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22725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评价指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109B445-76CE-51B2-562E-6896AE853928}"/>
              </a:ext>
            </a:extLst>
          </p:cNvPr>
          <p:cNvGrpSpPr/>
          <p:nvPr userDrawn="1"/>
        </p:nvGrpSpPr>
        <p:grpSpPr>
          <a:xfrm>
            <a:off x="3650406" y="137700"/>
            <a:ext cx="6582867" cy="6582598"/>
            <a:chOff x="5535168" y="881263"/>
            <a:chExt cx="1586880" cy="1601975"/>
          </a:xfrm>
          <a:solidFill>
            <a:srgbClr val="7F7F7F">
              <a:alpha val="30196"/>
            </a:srgbClr>
          </a:solidFill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EA47814E-BB10-DA58-FC45-4A0A60108D04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CC8FCC83-9D0A-7F82-2C7A-B7C291820C2A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4C8F9770-7450-4156-3ABA-0674AA48B78C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CC1D7250-520D-C577-BC94-70C9C7E0D1BA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605E3723-D15D-AA6E-FB2D-AE2E68BC412D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AD4BF551-C99F-D91E-8BA9-C7C09C961FAC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FDE863F3-5829-1293-7CAB-96CF8F2DE957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AD07654A-F20C-ABC6-BDD8-E1CB1C44A4AB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2F2C0379-1092-EB9F-E14D-6AB5A67F7516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A9081BCD-2C7C-32B6-70C7-7E89D403CD23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82904FB2-6448-50C2-F103-436D5D3FCFDF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338F4E3F-0706-A25B-9CC3-FC77E488A757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CFBE1EFB-CE39-EEFE-46D2-EB6BC06AF2E6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AB3908D6-CB03-68DB-F1F2-F9197543A72C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9202306C-FA0C-FB4A-9642-87EBD2BC92DC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EAEC95D1-CB9F-21EB-2C77-B8C9227E01DD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BF453AF7-74E2-9663-4456-438AC44F53CA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42004438-C77A-C0F2-8C27-B0547CDACA6F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D4C98465-A7E7-2B89-0E9D-09D3D957BEE0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0E016EEF-B6B3-73FF-03EA-357CA71CD2B3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03E8D4E6-3D3D-2196-9B1C-214BA1A0B9C3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6398ECE9-4AAC-9316-7454-6864E0DD0A6B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892C3FD4-6F98-0430-4965-8005459E3880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AB34D5A0-09BC-630A-B292-03A83E639210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42BD7045-C359-6787-E4FC-D9202AE707B9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5F085752-7E13-53FA-5F67-66C05F99F2C4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ECA633A5-3A05-BE8F-3645-9C23ACE02295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7C313F65-A462-9BDF-07CE-955513F4102A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57D7B7B4-8DDE-B227-B53A-DA9D303900FD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C0AAD8D0-18D0-C86E-29E6-D3764B3B9A47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90C50899-D5A1-3B45-106B-6D4A6C5DD905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973986E6-4519-1441-8625-AD7A5ED65A7D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446C550A-4865-33E1-349C-97132794E148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0" y="-12367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2788985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 userDrawn="1"/>
        </p:nvSpPr>
        <p:spPr>
          <a:xfrm>
            <a:off x="11539946" y="6208450"/>
            <a:ext cx="763850" cy="763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lvl="0" algn="ctr"/>
            <a:endParaRPr lang="zh-CN" altLang="en-US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6" name="五边形 15"/>
          <p:cNvSpPr/>
          <p:nvPr userDrawn="1"/>
        </p:nvSpPr>
        <p:spPr>
          <a:xfrm flipH="1">
            <a:off x="11357793" y="62929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73545A47-7EBD-252E-B46C-E4F7554AA50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98451854"/>
              </p:ext>
            </p:extLst>
          </p:nvPr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研究背景</a:t>
                      </a:r>
                      <a:endParaRPr lang="zh-CN" altLang="en-US" sz="16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创新点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项目内容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技术路线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评价指标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参考文献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4" name="组合 13"/>
          <p:cNvGrpSpPr/>
          <p:nvPr userDrawn="1"/>
        </p:nvGrpSpPr>
        <p:grpSpPr>
          <a:xfrm>
            <a:off x="-1180" y="4441582"/>
            <a:ext cx="1691680" cy="788186"/>
            <a:chOff x="0" y="1272662"/>
            <a:chExt cx="1691680" cy="788186"/>
          </a:xfrm>
        </p:grpSpPr>
        <p:sp>
          <p:nvSpPr>
            <p:cNvPr id="15" name="矩形 14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kern="120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评价指标</a:t>
              </a:r>
              <a:endParaRPr lang="zh-CN" altLang="en-US" sz="1800" kern="12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等腰三角形 1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69174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参考文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9EE6732-AABF-AEA0-B3AE-04CDF28A725C}"/>
              </a:ext>
            </a:extLst>
          </p:cNvPr>
          <p:cNvGrpSpPr/>
          <p:nvPr userDrawn="1"/>
        </p:nvGrpSpPr>
        <p:grpSpPr>
          <a:xfrm>
            <a:off x="3650406" y="137700"/>
            <a:ext cx="6582867" cy="6582598"/>
            <a:chOff x="5535168" y="881263"/>
            <a:chExt cx="1586880" cy="1601975"/>
          </a:xfrm>
          <a:solidFill>
            <a:srgbClr val="7F7F7F">
              <a:alpha val="30196"/>
            </a:srgbClr>
          </a:solidFill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9F3FC02B-9B1C-1030-B234-1E0637D5873C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BF5C7BA9-D35A-0A3A-20D5-A40ADF631261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2E8A3B8D-0405-5326-E3D7-00DDBC02D175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C00F285B-2959-4735-DE09-4B5387F33015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84E7B49F-D6ED-58AC-4BC6-9FA6BD51FAA9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BC08B84D-647A-8A6A-EFD1-86A0D4C0A601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CC96C19A-32F3-97B5-75F3-8DE82C8D63C7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325E3843-E473-E64C-7E29-4968B368C38A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4F945A14-8C9E-16C0-F7EF-2D90F0B3CC8A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0EB9AEE1-6C20-AF24-C713-B9D989F870E8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76E0C8CC-DA66-A3DB-0372-474215A8F543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9D6B185B-BBAC-04CF-4E27-F1DBF7360CA0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E295C6F8-F49C-BE01-4D32-86997615867D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C68FD18D-C392-3DB5-67EF-11A5E497D6F6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9DBB651C-CB72-8983-324F-2268343EB6F8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31D75188-ECAC-3422-5E45-14917CBA7035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331D78B7-D057-1A0C-8135-169939A24BFD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FE739052-4AEC-DEAC-20B4-C87FD8E25C4D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EAFBBA4D-EBD7-647E-8008-5DD57C135B75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316049E1-A46D-5421-D016-2506B49FB5F1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07A5E92F-ECCC-78A0-A777-67685A9E3482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2C71A5F9-29B2-DD57-7FDA-5F9FB1A9BBD2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7A088F4A-A224-1D04-A650-326EAB01D30B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18F6B4E7-5B06-D355-F222-6883FBCD0437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6013FC24-CF3A-1778-C16D-A2943A346412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BD889332-56A0-CC4D-8A45-25ADCD3DE47A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C267353F-05B3-0367-59FD-CAA9CE9B5B84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464A752-200F-9F6F-0386-243CFA680E36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D331EB69-8355-523A-B67C-B2AD14A95F23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C235EA82-A1FB-EEDB-3A43-9627F9C93E0C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53B5B887-610A-CBEF-F48A-7287CBDBDCA0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50435818-7595-E41B-CFF4-CCB8BB2827EF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BA181B6A-AE5E-0AFC-E8E3-AD96C2F017C9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0" y="-12367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2788985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 userDrawn="1"/>
        </p:nvSpPr>
        <p:spPr>
          <a:xfrm>
            <a:off x="11539946" y="6208450"/>
            <a:ext cx="763850" cy="763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lvl="0" algn="ctr"/>
            <a:endParaRPr lang="zh-CN" altLang="en-US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6" name="五边形 15"/>
          <p:cNvSpPr/>
          <p:nvPr userDrawn="1"/>
        </p:nvSpPr>
        <p:spPr>
          <a:xfrm flipH="1">
            <a:off x="11357793" y="62929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E0C9F954-4ADE-983B-4B0F-073F315FE48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98451854"/>
              </p:ext>
            </p:extLst>
          </p:nvPr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研究背景</a:t>
                      </a:r>
                      <a:endParaRPr lang="zh-CN" altLang="en-US" sz="16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创新点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项目内容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技术路线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评价指标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参考文献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4" name="组合 13"/>
          <p:cNvGrpSpPr/>
          <p:nvPr userDrawn="1"/>
        </p:nvGrpSpPr>
        <p:grpSpPr>
          <a:xfrm>
            <a:off x="387" y="5228699"/>
            <a:ext cx="1691680" cy="788186"/>
            <a:chOff x="0" y="1272662"/>
            <a:chExt cx="1691680" cy="788186"/>
          </a:xfrm>
        </p:grpSpPr>
        <p:sp>
          <p:nvSpPr>
            <p:cNvPr id="15" name="矩形 14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kern="120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参考文献</a:t>
              </a:r>
              <a:endParaRPr lang="zh-CN" altLang="en-US" sz="1800" kern="12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等腰三角形 1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711969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808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55AF30F8-F48B-02DD-948B-3203DDCBA7E8}"/>
              </a:ext>
            </a:extLst>
          </p:cNvPr>
          <p:cNvGrpSpPr/>
          <p:nvPr userDrawn="1"/>
        </p:nvGrpSpPr>
        <p:grpSpPr>
          <a:xfrm>
            <a:off x="2804566" y="137701"/>
            <a:ext cx="6582867" cy="6582598"/>
            <a:chOff x="5535168" y="881263"/>
            <a:chExt cx="1586880" cy="1601975"/>
          </a:xfrm>
          <a:solidFill>
            <a:srgbClr val="7F7F7F">
              <a:alpha val="30196"/>
            </a:srgbClr>
          </a:solidFill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5E6DA6E8-8B9B-D77B-928A-E4947BD7F261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34D40570-B12A-762F-279E-8E37A3EA295F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46D6A2B2-67A1-A5F2-5684-676FCF39160B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CB0FABFD-164D-63CB-8073-32305EE886AA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7A2B2A03-1475-687F-B270-92580579DF31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1C6861A9-A960-3419-6977-EDA38849F39B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F27CF889-8056-0D0C-204D-4DC11820C9E0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0EA305F6-DD65-D29A-9986-8295412CBB56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72F72F17-D8AD-EDA9-29DB-D95ACB3770E7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FCE3D69E-7E96-E1C2-89E5-A11144E294B5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CCC3ECAC-B922-EE0A-5FD7-27E285FF521E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59F91AC-7B69-DF2B-D1E3-A90AD86035CD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1399981C-C488-248F-5977-EAEBDCF55787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14CD13A0-C45B-E6D1-7B5F-612D1605EA6D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BFA171A0-5DEF-AB58-2D45-D16AEE54EAAA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5F533ED9-0E12-55A7-3B20-7F461589CFB5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C4DCA9B4-7821-B8AC-D3A6-654C063FFAA3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6DEBC360-D0F9-44D0-A38F-29A8ACF27DAC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59EE3C4A-0DF7-B035-F332-EDAA62F94EB4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39AF9821-64F4-D952-0397-C71ED08FBC5D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475BB33A-67B3-3C53-4EA7-92D537FE23F5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885F30CB-EA1F-B1F8-A086-EB6F7109A897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D1CE0EA3-97C8-11C4-308D-547FBE348ADA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7FED15E7-6C20-5B37-FE83-F1492CCEF0B4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BA59CB7B-5D49-D55A-6987-9AE6677ED361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E918F95C-BC9F-92C2-D929-124A1C77482E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A3A74F94-E8CC-F8E5-B370-D5D01DF2EB28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703F2461-AAB4-6703-E32B-2E5F187D8AB7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23F2B8DC-5A80-17E9-BB96-E847CA7FA8B2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C379A4C8-CAF3-4C71-B960-A9AFFB09457F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A038E05C-8A6D-2A49-FC10-F870E4BB8E58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54D29608-FC55-0CE6-8415-46FB3A6D45EC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07907AE5-8282-FE22-D170-C57DFCC8869D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53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32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51" r:id="rId2"/>
    <p:sldLayoutId id="2147483676" r:id="rId3"/>
    <p:sldLayoutId id="2147483677" r:id="rId4"/>
    <p:sldLayoutId id="2147483680" r:id="rId5"/>
    <p:sldLayoutId id="2147483678" r:id="rId6"/>
    <p:sldLayoutId id="2147483679" r:id="rId7"/>
    <p:sldLayoutId id="2147483669" r:id="rId8"/>
    <p:sldLayoutId id="2147483681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tags" Target="../tags/tag5.xml"/><Relationship Id="rId7" Type="http://schemas.openxmlformats.org/officeDocument/2006/relationships/slideLayout" Target="../slideLayouts/slideLayout4.xml"/><Relationship Id="rId12" Type="http://schemas.openxmlformats.org/officeDocument/2006/relationships/image" Target="../media/image25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image" Target="../media/image24.svg"/><Relationship Id="rId5" Type="http://schemas.openxmlformats.org/officeDocument/2006/relationships/tags" Target="../tags/tag7.xml"/><Relationship Id="rId10" Type="http://schemas.openxmlformats.org/officeDocument/2006/relationships/image" Target="../media/image23.png"/><Relationship Id="rId4" Type="http://schemas.openxmlformats.org/officeDocument/2006/relationships/tags" Target="../tags/tag6.xml"/><Relationship Id="rId9" Type="http://schemas.openxmlformats.org/officeDocument/2006/relationships/image" Target="../media/image2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openxmlformats.org/officeDocument/2006/relationships/tags" Target="../tags/tag11.xml"/><Relationship Id="rId7" Type="http://schemas.openxmlformats.org/officeDocument/2006/relationships/slideLayout" Target="../slideLayouts/slideLayout4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946806" y="1310189"/>
            <a:ext cx="4293372" cy="819981"/>
            <a:chOff x="3946806" y="1738814"/>
            <a:chExt cx="4293372" cy="819981"/>
          </a:xfrm>
        </p:grpSpPr>
        <p:sp>
          <p:nvSpPr>
            <p:cNvPr id="4" name="矩形 3"/>
            <p:cNvSpPr/>
            <p:nvPr/>
          </p:nvSpPr>
          <p:spPr>
            <a:xfrm>
              <a:off x="3946806" y="1738814"/>
              <a:ext cx="4293372" cy="819981"/>
            </a:xfrm>
            <a:prstGeom prst="rect">
              <a:avLst/>
            </a:prstGeom>
            <a:noFill/>
            <a:ln w="50800">
              <a:solidFill>
                <a:srgbClr val="81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3951824" y="1856417"/>
              <a:ext cx="428835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3200" b="1">
                  <a:solidFill>
                    <a:srgbClr val="81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创新项目实训开题答辩</a:t>
              </a:r>
              <a:endParaRPr lang="zh-CN" altLang="en-US" sz="3200" b="1" dirty="0">
                <a:solidFill>
                  <a:srgbClr val="81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603290" y="2306809"/>
            <a:ext cx="10980403" cy="13334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>
                <a:solidFill>
                  <a:srgbClr val="81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Sapphire</a:t>
            </a:r>
            <a:r>
              <a:rPr lang="zh-CN" altLang="en-US" sz="4000" b="1">
                <a:solidFill>
                  <a:srgbClr val="81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：基于</a:t>
            </a:r>
            <a:r>
              <a:rPr lang="en-US" altLang="zh-CN" sz="4000" b="1">
                <a:solidFill>
                  <a:srgbClr val="81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SAM</a:t>
            </a:r>
            <a:r>
              <a:rPr lang="zh-CN" altLang="en-US" sz="4000" b="1">
                <a:solidFill>
                  <a:srgbClr val="81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的智能辅助数据标注平台</a:t>
            </a:r>
            <a:endParaRPr lang="zh-CN" altLang="en-US" sz="4000" b="1" dirty="0">
              <a:solidFill>
                <a:srgbClr val="81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2382253" y="3752349"/>
            <a:ext cx="7427495" cy="0"/>
          </a:xfrm>
          <a:prstGeom prst="line">
            <a:avLst/>
          </a:prstGeom>
          <a:ln w="41275">
            <a:solidFill>
              <a:srgbClr val="81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 flipV="1">
            <a:off x="0" y="5101388"/>
            <a:ext cx="12192000" cy="1763868"/>
          </a:xfrm>
          <a:custGeom>
            <a:avLst/>
            <a:gdLst>
              <a:gd name="connsiteX0" fmla="*/ 0 w 12192000"/>
              <a:gd name="connsiteY0" fmla="*/ 1756611 h 1756611"/>
              <a:gd name="connsiteX1" fmla="*/ 5860210 w 12192000"/>
              <a:gd name="connsiteY1" fmla="*/ 1756611 h 1756611"/>
              <a:gd name="connsiteX2" fmla="*/ 6096001 w 12192000"/>
              <a:gd name="connsiteY2" fmla="*/ 1350075 h 1756611"/>
              <a:gd name="connsiteX3" fmla="*/ 6331792 w 12192000"/>
              <a:gd name="connsiteY3" fmla="*/ 1756611 h 1756611"/>
              <a:gd name="connsiteX4" fmla="*/ 12192000 w 12192000"/>
              <a:gd name="connsiteY4" fmla="*/ 1756611 h 1756611"/>
              <a:gd name="connsiteX5" fmla="*/ 12192000 w 12192000"/>
              <a:gd name="connsiteY5" fmla="*/ 0 h 1756611"/>
              <a:gd name="connsiteX6" fmla="*/ 0 w 12192000"/>
              <a:gd name="connsiteY6" fmla="*/ 0 h 1756611"/>
              <a:gd name="connsiteX7" fmla="*/ 0 w 12192000"/>
              <a:gd name="connsiteY7" fmla="*/ 1756611 h 1756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756611">
                <a:moveTo>
                  <a:pt x="0" y="1756611"/>
                </a:moveTo>
                <a:lnTo>
                  <a:pt x="5860210" y="1756611"/>
                </a:lnTo>
                <a:lnTo>
                  <a:pt x="6096001" y="1350075"/>
                </a:lnTo>
                <a:lnTo>
                  <a:pt x="6331792" y="1756611"/>
                </a:lnTo>
                <a:lnTo>
                  <a:pt x="12192000" y="1756611"/>
                </a:lnTo>
                <a:lnTo>
                  <a:pt x="12192000" y="0"/>
                </a:lnTo>
                <a:lnTo>
                  <a:pt x="0" y="0"/>
                </a:lnTo>
                <a:lnTo>
                  <a:pt x="0" y="1756611"/>
                </a:lnTo>
                <a:close/>
              </a:path>
            </a:pathLst>
          </a:custGeom>
          <a:solidFill>
            <a:srgbClr val="81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557159" y="5821082"/>
            <a:ext cx="10034086" cy="551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答辩人：侯玉祺         团队名称：重生之我在山大标数据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90984" y="3908758"/>
            <a:ext cx="10034086" cy="551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>
                <a:solidFill>
                  <a:srgbClr val="81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团队成员：侯玉祺，吴羲勇，朱哲甬，郭苏睿，伍钰棋</a:t>
            </a:r>
            <a:endParaRPr lang="zh-CN" altLang="en-US" sz="2400" b="1" dirty="0">
              <a:solidFill>
                <a:srgbClr val="81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9E7A116-7071-BDF6-D8BD-375B77431F66}"/>
              </a:ext>
            </a:extLst>
          </p:cNvPr>
          <p:cNvGrpSpPr/>
          <p:nvPr/>
        </p:nvGrpSpPr>
        <p:grpSpPr>
          <a:xfrm>
            <a:off x="11082466" y="127840"/>
            <a:ext cx="2219067" cy="2119813"/>
            <a:chOff x="5535168" y="881263"/>
            <a:chExt cx="1586880" cy="1601975"/>
          </a:xfrm>
          <a:solidFill>
            <a:srgbClr val="810000"/>
          </a:solidFill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C26DDB6E-7790-81CA-66DE-930163F369CA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C4024EDD-AD0E-15B9-0A23-AA5D815F46F9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FC87757D-5DB9-12AC-33B8-DC8E1D225C6C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7A540CD3-4E58-7992-2257-C6CA48A5FAF5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7A5DC5E3-017B-CEAA-AEE2-4EAE381A4D74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C2ACC0BE-FA69-4F3A-0FE2-AE8D8D53B885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830BB95F-23E7-3E9B-21D5-74D4535DF4D1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6C5E21C3-D167-9BE3-C4EF-31C86D5B5A79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FFA35E6B-B3AA-4935-4907-771F9BD1B6E1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B6C57194-9442-9B73-C784-BAB78015699F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02F83F79-0E64-0F92-0D0C-BAC51F96721B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BDBD2A8D-95D8-6973-6B2F-A0256788ED62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32497D87-3673-4904-87C9-D24650B9F8FD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85E9B953-FE38-F79D-98A1-11244776171D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F327AAB3-6841-D85F-DB2A-24E9D5D55B7B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597A63C3-98BB-98E3-4345-B510C57688F6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E4E99BC4-E0EF-19D0-6C6B-005A27CFA001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E0967562-A25D-BA13-2DED-D6B386752B3D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6D637778-6B2D-25F2-74CA-76EE1C875DAD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F024F7A7-44DD-FD1F-5BEC-C1B8CC490052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8AE81B61-511D-11AA-BB19-8951A5D248AC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61CFA042-F69B-91D7-6F77-EAC46B2EADE9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81F91F90-9912-7141-E4EF-D0F98C02A00E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3C05E798-6046-C4F5-84A9-C869CB990190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00A29DD8-1768-D52F-B130-819FE7677BD5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EC551732-68E4-67C3-513C-8CB3329E5325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E8F2D0CD-E79D-955A-8B3F-A2856E65760B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20275D58-4847-5E07-CC8A-9B7CAB927626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05E5DEB9-A832-5D46-6ED1-ED169EA5B54E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BB787FCD-6B2C-205D-0F6C-7B0DF8976BF2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514C29D5-CA4B-8DB9-BBB4-FF0875FC2DAE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4D7427FA-862A-9426-483D-18B62D098CD5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76314BA5-57EE-A9B9-9D18-4D2F00889284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BC0B147F-AF69-7414-B4D9-B54831EF00B2}"/>
              </a:ext>
            </a:extLst>
          </p:cNvPr>
          <p:cNvGrpSpPr/>
          <p:nvPr/>
        </p:nvGrpSpPr>
        <p:grpSpPr>
          <a:xfrm>
            <a:off x="-1109533" y="128906"/>
            <a:ext cx="2219067" cy="2119813"/>
            <a:chOff x="5535168" y="881263"/>
            <a:chExt cx="1586880" cy="1601975"/>
          </a:xfrm>
          <a:solidFill>
            <a:srgbClr val="810000"/>
          </a:solidFill>
        </p:grpSpPr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B715D64B-6E38-B44C-73DD-4179DA81045B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E2147576-CF99-F114-7A64-4FBA84B72893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E7F78E4F-12E9-8485-10DD-0D05211E9F74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1699673A-F2B8-BAB7-6070-04F002E961AF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124AB354-4F8E-1DFE-E8A9-D5D2BBDA01F6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AF720F53-F7A5-C4C9-8F91-0006BACCED95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BA9C3804-AC09-77A9-04D9-E3914E9D9F2D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ACDAB061-E9EA-A64A-96BE-519ADFC3319C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9582005C-6A18-CDA2-5657-ED1204A63861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52DD77E8-FA93-ED7A-1A53-21934A6CDAD8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05D4B710-47D3-4051-F4E4-DE18F52B936C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6596747D-9D2E-CE6C-69F9-0D2590623FAE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686D6FFB-4DCC-4016-4CA9-E30C300CBC23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D3C099DD-F394-5D22-8C3B-7AD2A6074993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A9DF2C49-4AF2-E7AC-134E-851A1714F4F5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E65CA7A4-1D35-2E50-8EFB-A1EA3B69C249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8CCA92F8-08E2-D2B4-B6A9-5EA7EAB5466E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74003E7C-5F99-4146-9D9C-8704FE63F4D5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34983A40-1C80-FCF1-C4EF-7256266BB22C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5A0BBF44-1D8B-665D-AE1F-855A61782407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D82450F7-6845-9733-605D-393E3C62E722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A4B7D4E1-4230-09AA-7E25-1DD4625827F0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1F71E46A-DE4A-32B0-F6F3-0B81D416798A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1B6D12BD-1FB8-A972-9422-BFF5EF755E40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3C4991A1-9985-2629-0098-2762158427FC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7001A393-8268-1F10-C2E1-F58F41E3D108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EA1593C8-71B2-8AF9-CB90-A84393799657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7DEA2B02-0684-2F0F-AA06-0FCACB676E42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996F7AC2-349D-2737-5F55-61DAD0F542B2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7F306702-939A-36A6-BACE-4533DBE8E106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F26EF591-9F2B-F84F-CC9E-83C0B8BD5E8D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1AAC83C3-A24C-C947-5C98-8AB810FA2E5F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C0F653D8-02DC-FE83-09DD-0ED830E671D1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165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9E36F2A-4AF2-36FA-F6A1-9144561AE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472" y="1423977"/>
            <a:ext cx="9810970" cy="4613891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73F70E5E-53AB-1A24-2976-CDC361721ED0}"/>
              </a:ext>
            </a:extLst>
          </p:cNvPr>
          <p:cNvGrpSpPr/>
          <p:nvPr/>
        </p:nvGrpSpPr>
        <p:grpSpPr>
          <a:xfrm>
            <a:off x="2839087" y="410187"/>
            <a:ext cx="3862165" cy="543667"/>
            <a:chOff x="2839087" y="410187"/>
            <a:chExt cx="3862165" cy="543667"/>
          </a:xfrm>
        </p:grpSpPr>
        <p:sp>
          <p:nvSpPr>
            <p:cNvPr id="9" name="矩形 3">
              <a:extLst>
                <a:ext uri="{FF2B5EF4-FFF2-40B4-BE49-F238E27FC236}">
                  <a16:creationId xmlns:a16="http://schemas.microsoft.com/office/drawing/2014/main" id="{3CC1AD22-CA3B-FF6A-82C3-018A7D798C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2883" y="410187"/>
              <a:ext cx="3238369" cy="543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工作台 </a:t>
              </a:r>
              <a:r>
                <a:rPr lang="en-US" altLang="zh-CN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– </a:t>
              </a:r>
              <a:r>
                <a:rPr lang="zh-CN" altLang="en-US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点选模式</a:t>
              </a:r>
              <a:endPara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B8BE1906-83E4-CC43-D47C-08213C6568B2}"/>
                </a:ext>
              </a:extLst>
            </p:cNvPr>
            <p:cNvGrpSpPr/>
            <p:nvPr/>
          </p:nvGrpSpPr>
          <p:grpSpPr>
            <a:xfrm>
              <a:off x="2839087" y="464979"/>
              <a:ext cx="263341" cy="395013"/>
              <a:chOff x="5284519" y="1508166"/>
              <a:chExt cx="213756" cy="427512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52A10A1D-3913-85DE-9AC5-EFAE399392CE}"/>
                  </a:ext>
                </a:extLst>
              </p:cNvPr>
              <p:cNvCxnSpPr/>
              <p:nvPr/>
            </p:nvCxnSpPr>
            <p:spPr>
              <a:xfrm>
                <a:off x="5284519" y="1508166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A1417446-53FD-2C17-FE76-7DA460902684}"/>
                  </a:ext>
                </a:extLst>
              </p:cNvPr>
              <p:cNvCxnSpPr/>
              <p:nvPr/>
            </p:nvCxnSpPr>
            <p:spPr>
              <a:xfrm flipH="1">
                <a:off x="5284519" y="1721922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87063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9E36F2A-4AF2-36FA-F6A1-9144561AE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9569" y="1428751"/>
            <a:ext cx="9936708" cy="4584162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7B5A2D05-7F70-1105-2D9D-BD679F081428}"/>
              </a:ext>
            </a:extLst>
          </p:cNvPr>
          <p:cNvGrpSpPr/>
          <p:nvPr/>
        </p:nvGrpSpPr>
        <p:grpSpPr>
          <a:xfrm>
            <a:off x="2839087" y="410187"/>
            <a:ext cx="3862165" cy="543667"/>
            <a:chOff x="2839087" y="410187"/>
            <a:chExt cx="3862165" cy="543667"/>
          </a:xfrm>
        </p:grpSpPr>
        <p:sp>
          <p:nvSpPr>
            <p:cNvPr id="9" name="矩形 3">
              <a:extLst>
                <a:ext uri="{FF2B5EF4-FFF2-40B4-BE49-F238E27FC236}">
                  <a16:creationId xmlns:a16="http://schemas.microsoft.com/office/drawing/2014/main" id="{8136D668-691D-F495-9DB8-41778DBE3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2883" y="410187"/>
              <a:ext cx="3238369" cy="543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工作台 </a:t>
              </a:r>
              <a:r>
                <a:rPr lang="en-US" altLang="zh-CN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– </a:t>
              </a:r>
              <a:r>
                <a:rPr lang="zh-CN" altLang="en-US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框选模式</a:t>
              </a:r>
              <a:endPara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76C40150-3182-80C4-3357-00279150432A}"/>
                </a:ext>
              </a:extLst>
            </p:cNvPr>
            <p:cNvGrpSpPr/>
            <p:nvPr/>
          </p:nvGrpSpPr>
          <p:grpSpPr>
            <a:xfrm>
              <a:off x="2839087" y="464979"/>
              <a:ext cx="263341" cy="395013"/>
              <a:chOff x="5284519" y="1508166"/>
              <a:chExt cx="213756" cy="427512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55EC7665-8CF2-0746-2B33-B9B086286696}"/>
                  </a:ext>
                </a:extLst>
              </p:cNvPr>
              <p:cNvCxnSpPr/>
              <p:nvPr/>
            </p:nvCxnSpPr>
            <p:spPr>
              <a:xfrm>
                <a:off x="5284519" y="1508166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15A598BB-C775-C888-6103-60EA55247E97}"/>
                  </a:ext>
                </a:extLst>
              </p:cNvPr>
              <p:cNvCxnSpPr/>
              <p:nvPr/>
            </p:nvCxnSpPr>
            <p:spPr>
              <a:xfrm flipH="1">
                <a:off x="5284519" y="1721922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27086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EE8F14D-3CFF-06E4-31EE-9607F013A6F3}"/>
              </a:ext>
            </a:extLst>
          </p:cNvPr>
          <p:cNvGrpSpPr/>
          <p:nvPr/>
        </p:nvGrpSpPr>
        <p:grpSpPr>
          <a:xfrm>
            <a:off x="2839087" y="410187"/>
            <a:ext cx="3547976" cy="543667"/>
            <a:chOff x="2839087" y="410187"/>
            <a:chExt cx="3547976" cy="543667"/>
          </a:xfrm>
        </p:grpSpPr>
        <p:sp>
          <p:nvSpPr>
            <p:cNvPr id="3" name="矩形 3">
              <a:extLst>
                <a:ext uri="{FF2B5EF4-FFF2-40B4-BE49-F238E27FC236}">
                  <a16:creationId xmlns:a16="http://schemas.microsoft.com/office/drawing/2014/main" id="{B5A3F8B3-B932-4092-FF46-47738E9D5C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2883" y="410187"/>
              <a:ext cx="2924180" cy="543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charset="0"/>
                <a:buNone/>
              </a:pPr>
              <a:r>
                <a:rPr lang="en-US" altLang="zh-CN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AI </a:t>
              </a:r>
              <a:r>
                <a:rPr lang="zh-CN" altLang="en-US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辅助标注系统</a:t>
              </a:r>
              <a:endPara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04D3B3A-438A-3268-7EA2-3BAEAF897EBF}"/>
                </a:ext>
              </a:extLst>
            </p:cNvPr>
            <p:cNvGrpSpPr/>
            <p:nvPr/>
          </p:nvGrpSpPr>
          <p:grpSpPr>
            <a:xfrm>
              <a:off x="2839087" y="464979"/>
              <a:ext cx="263341" cy="395013"/>
              <a:chOff x="5284519" y="1508166"/>
              <a:chExt cx="213756" cy="427512"/>
            </a:xfrm>
          </p:grpSpPr>
          <p:cxnSp>
            <p:nvCxnSpPr>
              <p:cNvPr id="5" name="直接连接符 4">
                <a:extLst>
                  <a:ext uri="{FF2B5EF4-FFF2-40B4-BE49-F238E27FC236}">
                    <a16:creationId xmlns:a16="http://schemas.microsoft.com/office/drawing/2014/main" id="{FBE88A2E-5CD4-152F-AB2B-A6464440306B}"/>
                  </a:ext>
                </a:extLst>
              </p:cNvPr>
              <p:cNvCxnSpPr/>
              <p:nvPr/>
            </p:nvCxnSpPr>
            <p:spPr>
              <a:xfrm>
                <a:off x="5284519" y="1508166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>
                <a:extLst>
                  <a:ext uri="{FF2B5EF4-FFF2-40B4-BE49-F238E27FC236}">
                    <a16:creationId xmlns:a16="http://schemas.microsoft.com/office/drawing/2014/main" id="{41F3D9B7-07DF-A674-D74B-EF1CE30D0E1F}"/>
                  </a:ext>
                </a:extLst>
              </p:cNvPr>
              <p:cNvCxnSpPr/>
              <p:nvPr/>
            </p:nvCxnSpPr>
            <p:spPr>
              <a:xfrm flipH="1">
                <a:off x="5284519" y="1721922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9FCB2607-8477-F22A-B9BD-4B2EE671EB09}"/>
              </a:ext>
            </a:extLst>
          </p:cNvPr>
          <p:cNvSpPr/>
          <p:nvPr/>
        </p:nvSpPr>
        <p:spPr>
          <a:xfrm>
            <a:off x="5066893" y="2132190"/>
            <a:ext cx="2579824" cy="3458458"/>
          </a:xfrm>
          <a:prstGeom prst="rect">
            <a:avLst/>
          </a:prstGeom>
          <a:solidFill>
            <a:srgbClr val="FFFFFF">
              <a:alpha val="6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4F8E4E7-541E-D127-5932-0E6092B1BE6A}"/>
              </a:ext>
            </a:extLst>
          </p:cNvPr>
          <p:cNvSpPr/>
          <p:nvPr/>
        </p:nvSpPr>
        <p:spPr>
          <a:xfrm>
            <a:off x="4745552" y="2577275"/>
            <a:ext cx="2185800" cy="2930238"/>
          </a:xfrm>
          <a:prstGeom prst="rect">
            <a:avLst/>
          </a:prstGeom>
          <a:solidFill>
            <a:srgbClr val="FFFFFF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9112BCF-A0A5-E8EB-B6B2-57E383CD4D33}"/>
              </a:ext>
            </a:extLst>
          </p:cNvPr>
          <p:cNvSpPr/>
          <p:nvPr/>
        </p:nvSpPr>
        <p:spPr>
          <a:xfrm>
            <a:off x="2288470" y="1939101"/>
            <a:ext cx="2867891" cy="3844636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PA_库_形状 299">
            <a:extLst>
              <a:ext uri="{FF2B5EF4-FFF2-40B4-BE49-F238E27FC236}">
                <a16:creationId xmlns:a16="http://schemas.microsoft.com/office/drawing/2014/main" id="{6BBB9D2A-49A5-F6EA-6D24-FFE2C82140F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511411" y="3816253"/>
            <a:ext cx="2476924" cy="1404872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>
            <a:lvl1pPr algn="l" defTabSz="457200">
              <a:lnSpc>
                <a:spcPct val="120000"/>
              </a:lnSpc>
              <a:defRPr sz="2000">
                <a:solidFill>
                  <a:srgbClr val="6A788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dk1">
                    <a:lumMod val="90000"/>
                    <a:lumOff val="1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用户提供初步的点或框图标注</a:t>
            </a:r>
            <a:r>
              <a:rPr lang="zh-CN" altLang="en-US" sz="1200" dirty="0">
                <a:solidFill>
                  <a:schemeClr val="dk1">
                    <a:lumMod val="90000"/>
                    <a:lumOff val="1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</a:t>
            </a:r>
            <a:r>
              <a:rPr lang="en-US" altLang="zh-CN" sz="1200" dirty="0">
                <a:solidFill>
                  <a:schemeClr val="dk1">
                    <a:lumMod val="90000"/>
                    <a:lumOff val="1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SAM </a:t>
            </a:r>
            <a:r>
              <a:rPr lang="zh-CN" altLang="en-US" sz="1200" dirty="0">
                <a:solidFill>
                  <a:schemeClr val="dk1">
                    <a:lumMod val="90000"/>
                    <a:lumOff val="1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模型基于这些信息进行识别和标注。</a:t>
            </a:r>
            <a:endParaRPr lang="en-US" altLang="zh-CN" sz="1200" dirty="0">
              <a:solidFill>
                <a:schemeClr val="dk1">
                  <a:lumMod val="90000"/>
                  <a:lumOff val="1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dk1">
                    <a:lumMod val="90000"/>
                    <a:lumOff val="1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适用于需要精确位置信息的标注任务，如物体检测或图像分割。</a:t>
            </a:r>
            <a:endParaRPr lang="en-US" altLang="zh-CN" sz="1200" dirty="0">
              <a:solidFill>
                <a:schemeClr val="dk1">
                  <a:lumMod val="90000"/>
                  <a:lumOff val="1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pic>
        <p:nvPicPr>
          <p:cNvPr id="16" name="图形 15">
            <a:extLst>
              <a:ext uri="{FF2B5EF4-FFF2-40B4-BE49-F238E27FC236}">
                <a16:creationId xmlns:a16="http://schemas.microsoft.com/office/drawing/2014/main" id="{57B2405A-C37A-9936-7203-4AC10A3337F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99084" y="2321307"/>
            <a:ext cx="409116" cy="409116"/>
          </a:xfrm>
          <a:prstGeom prst="rect">
            <a:avLst/>
          </a:prstGeom>
        </p:spPr>
      </p:pic>
      <p:sp>
        <p:nvSpPr>
          <p:cNvPr id="17" name="Google Shape;86;p19">
            <a:extLst>
              <a:ext uri="{FF2B5EF4-FFF2-40B4-BE49-F238E27FC236}">
                <a16:creationId xmlns:a16="http://schemas.microsoft.com/office/drawing/2014/main" id="{061E6EA0-8F12-77A1-E034-D6E4F57A0FA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511411" y="2816333"/>
            <a:ext cx="1797225" cy="792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000">
                <a:solidFill>
                  <a:schemeClr val="dk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Copilot M</a:t>
            </a:r>
            <a:r>
              <a:rPr lang="en-US" altLang="zh-CN" sz="2000">
                <a:solidFill>
                  <a:schemeClr val="dk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ode</a:t>
            </a:r>
          </a:p>
          <a:p>
            <a:pPr marR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领航员模式</a:t>
            </a:r>
            <a:endParaRPr lang="en-US" sz="1600" dirty="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0E74088-EF2D-C08E-DEFA-532807DF8244}"/>
              </a:ext>
            </a:extLst>
          </p:cNvPr>
          <p:cNvGrpSpPr/>
          <p:nvPr/>
        </p:nvGrpSpPr>
        <p:grpSpPr>
          <a:xfrm>
            <a:off x="5379027" y="1939101"/>
            <a:ext cx="2867891" cy="3844636"/>
            <a:chOff x="5336470" y="1939101"/>
            <a:chExt cx="2867891" cy="3844636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F072301-C97B-46D8-E5DF-C65FC215295C}"/>
                </a:ext>
              </a:extLst>
            </p:cNvPr>
            <p:cNvSpPr/>
            <p:nvPr/>
          </p:nvSpPr>
          <p:spPr>
            <a:xfrm>
              <a:off x="5336470" y="1939101"/>
              <a:ext cx="2867891" cy="38446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PA_库_形状 299">
              <a:extLst>
                <a:ext uri="{FF2B5EF4-FFF2-40B4-BE49-F238E27FC236}">
                  <a16:creationId xmlns:a16="http://schemas.microsoft.com/office/drawing/2014/main" id="{DC1AA140-7FCB-6200-FEC2-E9166D96D570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5478801" y="3857251"/>
              <a:ext cx="2476924" cy="1307217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25400" tIns="25400" rIns="25400" bIns="25400" anchor="ctr">
              <a:spAutoFit/>
            </a:bodyPr>
            <a:lstStyle>
              <a:lvl1pPr algn="l" defTabSz="457200">
                <a:lnSpc>
                  <a:spcPct val="120000"/>
                </a:lnSpc>
                <a:defRPr sz="2000">
                  <a:solidFill>
                    <a:srgbClr val="6A788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marL="171450" indent="-171450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>
                  <a:solidFill>
                    <a:schemeClr val="dk1">
                      <a:lumMod val="90000"/>
                      <a:lumOff val="1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根据</a:t>
              </a:r>
              <a:r>
                <a:rPr lang="zh-CN" altLang="en-US" sz="1200" b="1">
                  <a:solidFill>
                    <a:schemeClr val="dk1">
                      <a:lumMod val="90000"/>
                      <a:lumOff val="1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给定的文本</a:t>
              </a:r>
              <a:r>
                <a:rPr lang="zh-CN" altLang="en-US" sz="1200">
                  <a:solidFill>
                    <a:schemeClr val="dk1">
                      <a:lumMod val="90000"/>
                      <a:lumOff val="1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进行初步标注，人工进行核查和修正。</a:t>
              </a:r>
              <a:endParaRPr lang="en-US" altLang="zh-CN" sz="1200">
                <a:solidFill>
                  <a:schemeClr val="dk1">
                    <a:lumMod val="90000"/>
                    <a:lumOff val="1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  <a:p>
              <a:pPr marL="171450" indent="-171450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>
                  <a:solidFill>
                    <a:schemeClr val="dk1">
                      <a:lumMod val="90000"/>
                      <a:lumOff val="1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结合了</a:t>
              </a:r>
              <a:r>
                <a:rPr lang="en-US" altLang="zh-CN" sz="1200">
                  <a:solidFill>
                    <a:schemeClr val="dk1">
                      <a:lumMod val="90000"/>
                      <a:lumOff val="1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AI </a:t>
              </a:r>
              <a:r>
                <a:rPr lang="zh-CN" altLang="en-US" sz="1200">
                  <a:solidFill>
                    <a:schemeClr val="dk1">
                      <a:lumMod val="90000"/>
                      <a:lumOff val="1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的高效率和人类的判断力，适用于需要文本理解和验证的标注任务。</a:t>
              </a:r>
              <a:endParaRPr lang="en-US" altLang="zh-CN" sz="1200" dirty="0">
                <a:solidFill>
                  <a:schemeClr val="dk1">
                    <a:lumMod val="90000"/>
                    <a:lumOff val="1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  <p:pic>
          <p:nvPicPr>
            <p:cNvPr id="15" name="图形 14">
              <a:extLst>
                <a:ext uri="{FF2B5EF4-FFF2-40B4-BE49-F238E27FC236}">
                  <a16:creationId xmlns:a16="http://schemas.microsoft.com/office/drawing/2014/main" id="{95EEFD7A-F775-67CC-A075-FB2EFB151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603424" y="2316637"/>
              <a:ext cx="404855" cy="404855"/>
            </a:xfrm>
            <a:prstGeom prst="rect">
              <a:avLst/>
            </a:prstGeom>
          </p:spPr>
        </p:pic>
        <p:sp>
          <p:nvSpPr>
            <p:cNvPr id="18" name="Google Shape;86;p19">
              <a:extLst>
                <a:ext uri="{FF2B5EF4-FFF2-40B4-BE49-F238E27FC236}">
                  <a16:creationId xmlns:a16="http://schemas.microsoft.com/office/drawing/2014/main" id="{049D2BA0-D97D-B560-792D-EF88AC6B43B1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5477702" y="2824185"/>
              <a:ext cx="2579824" cy="882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sz="2000">
                  <a:solidFill>
                    <a:schemeClr val="dk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Semi-Automatic Mode</a:t>
              </a:r>
            </a:p>
            <a:p>
              <a:pPr lvl="0">
                <a:lnSpc>
                  <a:spcPct val="150000"/>
                </a:lnSpc>
                <a:defRPr/>
              </a:pPr>
              <a:r>
                <a:rPr lang="zh-CN" altLang="en-US" sz="1600">
                  <a:solidFill>
                    <a:schemeClr val="dk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半自动模式</a:t>
              </a:r>
              <a:endParaRPr lang="en-US" sz="1600" dirty="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0A7A669-1209-66C3-20DC-C079AF7D7018}"/>
              </a:ext>
            </a:extLst>
          </p:cNvPr>
          <p:cNvGrpSpPr/>
          <p:nvPr/>
        </p:nvGrpSpPr>
        <p:grpSpPr>
          <a:xfrm>
            <a:off x="8469584" y="1939101"/>
            <a:ext cx="2867891" cy="3844636"/>
            <a:chOff x="5336470" y="1939101"/>
            <a:chExt cx="2867891" cy="384463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8FDE800-0D06-6DA3-23BE-866A9487DB35}"/>
                </a:ext>
              </a:extLst>
            </p:cNvPr>
            <p:cNvSpPr/>
            <p:nvPr/>
          </p:nvSpPr>
          <p:spPr>
            <a:xfrm>
              <a:off x="5336470" y="1939101"/>
              <a:ext cx="2867891" cy="38446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PA_库_形状 299">
              <a:extLst>
                <a:ext uri="{FF2B5EF4-FFF2-40B4-BE49-F238E27FC236}">
                  <a16:creationId xmlns:a16="http://schemas.microsoft.com/office/drawing/2014/main" id="{020637FB-75CD-3AE5-CA2A-E4A46F456851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577485" y="3857251"/>
              <a:ext cx="2476924" cy="1820370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25400" tIns="25400" rIns="25400" bIns="25400" anchor="ctr">
              <a:spAutoFit/>
            </a:bodyPr>
            <a:lstStyle>
              <a:lvl1pPr algn="l" defTabSz="457200">
                <a:lnSpc>
                  <a:spcPct val="120000"/>
                </a:lnSpc>
                <a:defRPr sz="2000">
                  <a:solidFill>
                    <a:srgbClr val="6A788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marL="171450" indent="-171450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>
                  <a:solidFill>
                    <a:schemeClr val="dk1">
                      <a:lumMod val="90000"/>
                      <a:lumOff val="1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利用</a:t>
              </a:r>
              <a:r>
                <a:rPr lang="en-US" altLang="zh-CN" sz="1200" b="1">
                  <a:solidFill>
                    <a:schemeClr val="dk1">
                      <a:lumMod val="90000"/>
                      <a:lumOff val="1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GPT vision</a:t>
              </a:r>
              <a:r>
                <a:rPr lang="zh-CN" altLang="en-US" sz="1200">
                  <a:solidFill>
                    <a:schemeClr val="dk1">
                      <a:lumMod val="90000"/>
                      <a:lumOff val="1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作为中介。</a:t>
              </a:r>
              <a:endParaRPr lang="en-US" altLang="zh-CN" sz="1200">
                <a:solidFill>
                  <a:schemeClr val="dk1">
                    <a:lumMod val="90000"/>
                    <a:lumOff val="1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  <a:p>
              <a:pPr marL="171450" indent="-171450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>
                  <a:solidFill>
                    <a:schemeClr val="dk1">
                      <a:lumMod val="90000"/>
                      <a:lumOff val="1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AI </a:t>
              </a:r>
              <a:r>
                <a:rPr lang="zh-CN" altLang="en-US" sz="1200">
                  <a:solidFill>
                    <a:schemeClr val="dk1">
                      <a:lumMod val="90000"/>
                      <a:lumOff val="1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处理复杂的语义信息，</a:t>
              </a:r>
              <a:r>
                <a:rPr lang="en-US" altLang="zh-CN" sz="1200">
                  <a:solidFill>
                    <a:schemeClr val="dk1">
                      <a:lumMod val="90000"/>
                      <a:lumOff val="1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AI </a:t>
              </a:r>
              <a:r>
                <a:rPr lang="zh-CN" altLang="en-US" sz="1200">
                  <a:solidFill>
                    <a:schemeClr val="dk1">
                      <a:lumMod val="90000"/>
                      <a:lumOff val="1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完成性能评估。</a:t>
              </a:r>
              <a:endParaRPr lang="en-US" altLang="zh-CN" sz="1200">
                <a:solidFill>
                  <a:schemeClr val="dk1">
                    <a:lumMod val="90000"/>
                    <a:lumOff val="1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  <a:p>
              <a:pPr marL="171450" indent="-171450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>
                  <a:solidFill>
                    <a:schemeClr val="dk1">
                      <a:lumMod val="90000"/>
                      <a:lumOff val="1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适用于需要处理复杂语义和大量数据的场景，可以实现高度自动化的数据标注。</a:t>
              </a:r>
              <a:endParaRPr lang="en-US" altLang="zh-CN" sz="1200">
                <a:solidFill>
                  <a:schemeClr val="dk1">
                    <a:lumMod val="90000"/>
                    <a:lumOff val="1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  <a:p>
              <a:pPr marL="171450" indent="-171450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endParaRPr lang="en-US" altLang="zh-CN" sz="1200" dirty="0">
                <a:solidFill>
                  <a:schemeClr val="dk1">
                    <a:lumMod val="90000"/>
                    <a:lumOff val="1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  <p:pic>
          <p:nvPicPr>
            <p:cNvPr id="23" name="图形 22" descr="结束">
              <a:extLst>
                <a:ext uri="{FF2B5EF4-FFF2-40B4-BE49-F238E27FC236}">
                  <a16:creationId xmlns:a16="http://schemas.microsoft.com/office/drawing/2014/main" id="{31638954-74C0-4766-DC47-9C7E749D9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5603424" y="2316637"/>
              <a:ext cx="404855" cy="404855"/>
            </a:xfrm>
            <a:prstGeom prst="rect">
              <a:avLst/>
            </a:prstGeom>
          </p:spPr>
        </p:pic>
        <p:sp>
          <p:nvSpPr>
            <p:cNvPr id="24" name="Google Shape;86;p19">
              <a:extLst>
                <a:ext uri="{FF2B5EF4-FFF2-40B4-BE49-F238E27FC236}">
                  <a16:creationId xmlns:a16="http://schemas.microsoft.com/office/drawing/2014/main" id="{D61A8A10-996D-B02D-BE99-386744A954DC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5477702" y="2824184"/>
              <a:ext cx="2676491" cy="99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dk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Fully Automatic Mode</a:t>
              </a: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dk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全自动模式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dk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5058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A5B56B88-0B79-EFAF-EF2D-D40C417D0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56183" y="2350785"/>
            <a:ext cx="5767863" cy="3602173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4D7D9214-215F-BBDE-7B73-FF32534FF855}"/>
              </a:ext>
            </a:extLst>
          </p:cNvPr>
          <p:cNvGrpSpPr/>
          <p:nvPr/>
        </p:nvGrpSpPr>
        <p:grpSpPr>
          <a:xfrm>
            <a:off x="2839087" y="410187"/>
            <a:ext cx="4575501" cy="543667"/>
            <a:chOff x="2839087" y="410187"/>
            <a:chExt cx="4575501" cy="543667"/>
          </a:xfrm>
        </p:grpSpPr>
        <p:sp>
          <p:nvSpPr>
            <p:cNvPr id="20" name="矩形 3">
              <a:extLst>
                <a:ext uri="{FF2B5EF4-FFF2-40B4-BE49-F238E27FC236}">
                  <a16:creationId xmlns:a16="http://schemas.microsoft.com/office/drawing/2014/main" id="{CF96FC6D-F211-9BFF-7A3B-96C9EF35A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2883" y="410187"/>
              <a:ext cx="3951705" cy="543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数据统计界面原型设计</a:t>
              </a:r>
              <a:endPara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9A4E1163-A35A-D34D-4047-DCA45C859CB8}"/>
                </a:ext>
              </a:extLst>
            </p:cNvPr>
            <p:cNvGrpSpPr/>
            <p:nvPr/>
          </p:nvGrpSpPr>
          <p:grpSpPr>
            <a:xfrm>
              <a:off x="2839087" y="464979"/>
              <a:ext cx="263341" cy="395013"/>
              <a:chOff x="5284519" y="1508166"/>
              <a:chExt cx="213756" cy="427512"/>
            </a:xfrm>
          </p:grpSpPr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D56D35D9-FA47-FCF5-F9F9-D3D5C76F32F9}"/>
                  </a:ext>
                </a:extLst>
              </p:cNvPr>
              <p:cNvCxnSpPr/>
              <p:nvPr/>
            </p:nvCxnSpPr>
            <p:spPr>
              <a:xfrm>
                <a:off x="5284519" y="1508166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7AD7006C-9A6B-3E1E-2FAA-389ED3E40977}"/>
                  </a:ext>
                </a:extLst>
              </p:cNvPr>
              <p:cNvCxnSpPr/>
              <p:nvPr/>
            </p:nvCxnSpPr>
            <p:spPr>
              <a:xfrm flipH="1">
                <a:off x="5284519" y="1721922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FA7ACD9D-A108-7F82-901B-E9B5D40F5C6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177655" y="4959572"/>
            <a:ext cx="736599" cy="646803"/>
          </a:xfrm>
          <a:prstGeom prst="rect">
            <a:avLst/>
          </a:prstGeom>
          <a:solidFill>
            <a:schemeClr val="lt1"/>
          </a:solidFill>
          <a:ln>
            <a:solidFill>
              <a:srgbClr val="81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chemeClr val="dk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0B41BBD-3981-01EA-3218-60EFE229583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177656" y="2391587"/>
            <a:ext cx="736599" cy="646803"/>
          </a:xfrm>
          <a:prstGeom prst="rect">
            <a:avLst/>
          </a:prstGeom>
          <a:solidFill>
            <a:schemeClr val="lt1"/>
          </a:solidFill>
          <a:ln>
            <a:solidFill>
              <a:srgbClr val="81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chemeClr val="dk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A2660DA-E38D-CF9C-EB4D-4F2784F1581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77655" y="3675579"/>
            <a:ext cx="736599" cy="646803"/>
          </a:xfrm>
          <a:prstGeom prst="rect">
            <a:avLst/>
          </a:prstGeom>
          <a:solidFill>
            <a:schemeClr val="lt1"/>
          </a:solidFill>
          <a:ln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rgbClr val="81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EEDB62F-4A40-3E27-47B5-0288159E17A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079131" y="2245949"/>
            <a:ext cx="2993572" cy="938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标注员维度</a:t>
            </a:r>
            <a:endParaRPr lang="en-US" altLang="zh-CN" sz="14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数据集标注准确率，每日积分收入，标注数量变化</a:t>
            </a:r>
            <a:r>
              <a:rPr lang="en-US" altLang="zh-CN" sz="120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...</a:t>
            </a:r>
            <a:endParaRPr lang="zh-CN" altLang="en-US" sz="1200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977463E-DF93-F5FE-FBB4-B6002D68728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079131" y="3606965"/>
            <a:ext cx="2993572" cy="938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众包发布者维度</a:t>
            </a:r>
            <a:endParaRPr lang="en-US" altLang="zh-CN" sz="14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数据集标注进度，标注准确率，标注员工作积极性</a:t>
            </a:r>
            <a:r>
              <a:rPr lang="en-US" altLang="zh-CN" sz="120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...</a:t>
            </a:r>
            <a:endParaRPr lang="zh-CN" altLang="en-US" sz="1200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AC1BF67-4D19-BDC5-0530-27C71E2673B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079131" y="4813934"/>
            <a:ext cx="2993572" cy="938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平台维度</a:t>
            </a:r>
            <a:endParaRPr lang="en-US" altLang="zh-CN" sz="14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用户活跃度，最热数据集，平均任务完成量</a:t>
            </a:r>
            <a:r>
              <a:rPr lang="en-US" altLang="zh-CN" sz="120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...</a:t>
            </a:r>
            <a:endParaRPr lang="zh-CN" altLang="en-US" sz="1200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C032DD1-7D57-A80F-3498-3C600157A256}"/>
              </a:ext>
            </a:extLst>
          </p:cNvPr>
          <p:cNvSpPr/>
          <p:nvPr/>
        </p:nvSpPr>
        <p:spPr>
          <a:xfrm>
            <a:off x="4709122" y="1570021"/>
            <a:ext cx="3832395" cy="43087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/>
            <a:r>
              <a:rPr lang="zh-CN" alt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让数据“活”过来</a:t>
            </a:r>
            <a:r>
              <a:rPr lang="en-US" altLang="zh-CN" sz="2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9876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61845715-331A-09C2-0C6A-CCAE6A7B024E}"/>
              </a:ext>
            </a:extLst>
          </p:cNvPr>
          <p:cNvGrpSpPr/>
          <p:nvPr/>
        </p:nvGrpSpPr>
        <p:grpSpPr>
          <a:xfrm>
            <a:off x="2839087" y="410187"/>
            <a:ext cx="3485459" cy="543667"/>
            <a:chOff x="2839087" y="410187"/>
            <a:chExt cx="3485459" cy="543667"/>
          </a:xfrm>
        </p:grpSpPr>
        <p:sp>
          <p:nvSpPr>
            <p:cNvPr id="9" name="矩形 3">
              <a:extLst>
                <a:ext uri="{FF2B5EF4-FFF2-40B4-BE49-F238E27FC236}">
                  <a16:creationId xmlns:a16="http://schemas.microsoft.com/office/drawing/2014/main" id="{F6DFF671-D4DF-BB44-5EAA-A265BE732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2883" y="410187"/>
              <a:ext cx="2861663" cy="543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前端 </a:t>
              </a:r>
              <a:r>
                <a:rPr lang="en-US" altLang="zh-CN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– </a:t>
              </a:r>
              <a:r>
                <a:rPr lang="zh-CN" altLang="en-US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基本框架</a:t>
              </a:r>
              <a:endPara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6937532C-75C4-4274-DE53-DB90B16EA5B1}"/>
                </a:ext>
              </a:extLst>
            </p:cNvPr>
            <p:cNvGrpSpPr/>
            <p:nvPr/>
          </p:nvGrpSpPr>
          <p:grpSpPr>
            <a:xfrm>
              <a:off x="2839087" y="464979"/>
              <a:ext cx="263341" cy="395013"/>
              <a:chOff x="5284519" y="1508166"/>
              <a:chExt cx="213756" cy="427512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F090A77E-FFA6-DE0B-E24C-63BCB6BEB874}"/>
                  </a:ext>
                </a:extLst>
              </p:cNvPr>
              <p:cNvCxnSpPr/>
              <p:nvPr/>
            </p:nvCxnSpPr>
            <p:spPr>
              <a:xfrm>
                <a:off x="5284519" y="1508166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75528319-8F60-C3C9-D66A-7046395D4E3A}"/>
                  </a:ext>
                </a:extLst>
              </p:cNvPr>
              <p:cNvCxnSpPr/>
              <p:nvPr/>
            </p:nvCxnSpPr>
            <p:spPr>
              <a:xfrm flipH="1">
                <a:off x="5284519" y="1721922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FED3A494-2F3E-2830-7A4A-9D4F888F8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4466" y="1478121"/>
            <a:ext cx="877252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87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798BBC2-16F0-C4DB-BBBD-03FB9D5924E6}"/>
              </a:ext>
            </a:extLst>
          </p:cNvPr>
          <p:cNvGrpSpPr/>
          <p:nvPr/>
        </p:nvGrpSpPr>
        <p:grpSpPr>
          <a:xfrm>
            <a:off x="2839087" y="410187"/>
            <a:ext cx="3485459" cy="543667"/>
            <a:chOff x="2839087" y="410187"/>
            <a:chExt cx="3485459" cy="543667"/>
          </a:xfrm>
        </p:grpSpPr>
        <p:sp>
          <p:nvSpPr>
            <p:cNvPr id="9" name="矩形 3">
              <a:extLst>
                <a:ext uri="{FF2B5EF4-FFF2-40B4-BE49-F238E27FC236}">
                  <a16:creationId xmlns:a16="http://schemas.microsoft.com/office/drawing/2014/main" id="{9C28DB60-C294-EBD1-3BA5-DC00C73A3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2883" y="410187"/>
              <a:ext cx="2861663" cy="543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前端 </a:t>
              </a:r>
              <a:r>
                <a:rPr lang="en-US" altLang="zh-CN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– </a:t>
              </a:r>
              <a:r>
                <a:rPr lang="zh-CN" altLang="en-US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技术验证</a:t>
              </a:r>
              <a:endPara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A65A7826-6F73-8006-7F2F-F3F8A1BFBE7F}"/>
                </a:ext>
              </a:extLst>
            </p:cNvPr>
            <p:cNvGrpSpPr/>
            <p:nvPr/>
          </p:nvGrpSpPr>
          <p:grpSpPr>
            <a:xfrm>
              <a:off x="2839087" y="464979"/>
              <a:ext cx="263341" cy="395013"/>
              <a:chOff x="5284519" y="1508166"/>
              <a:chExt cx="213756" cy="427512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464E0823-075C-4F01-5317-3FECE9035398}"/>
                  </a:ext>
                </a:extLst>
              </p:cNvPr>
              <p:cNvCxnSpPr/>
              <p:nvPr/>
            </p:nvCxnSpPr>
            <p:spPr>
              <a:xfrm>
                <a:off x="5284519" y="1508166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6B66FC18-0D9D-6666-5C3E-E892BFBEC141}"/>
                  </a:ext>
                </a:extLst>
              </p:cNvPr>
              <p:cNvCxnSpPr/>
              <p:nvPr/>
            </p:nvCxnSpPr>
            <p:spPr>
              <a:xfrm flipH="1">
                <a:off x="5284519" y="1721922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DB9CF2DC-DA7E-4369-ABEA-D0ADC36F5403}"/>
              </a:ext>
            </a:extLst>
          </p:cNvPr>
          <p:cNvSpPr txBox="1">
            <a:spLocks/>
          </p:cNvSpPr>
          <p:nvPr/>
        </p:nvSpPr>
        <p:spPr>
          <a:xfrm>
            <a:off x="2662935" y="1868340"/>
            <a:ext cx="2181659" cy="2181659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JM" sz="2131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AC981FE-642A-4FF9-BFAC-61E757B5ACF8}"/>
              </a:ext>
            </a:extLst>
          </p:cNvPr>
          <p:cNvSpPr txBox="1">
            <a:spLocks/>
          </p:cNvSpPr>
          <p:nvPr/>
        </p:nvSpPr>
        <p:spPr>
          <a:xfrm>
            <a:off x="5942442" y="1878874"/>
            <a:ext cx="2181659" cy="2181659"/>
          </a:xfrm>
          <a:prstGeom prst="ellipse">
            <a:avLst/>
          </a:prstGeom>
          <a:solidFill>
            <a:srgbClr val="333333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JM" sz="2131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A0AE221E-B7AE-4BD3-9EEB-385357B31808}"/>
              </a:ext>
            </a:extLst>
          </p:cNvPr>
          <p:cNvSpPr txBox="1">
            <a:spLocks/>
          </p:cNvSpPr>
          <p:nvPr/>
        </p:nvSpPr>
        <p:spPr>
          <a:xfrm>
            <a:off x="9221950" y="1878874"/>
            <a:ext cx="2181659" cy="2181659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JM" sz="2131" dirty="0"/>
          </a:p>
        </p:txBody>
      </p:sp>
      <p:sp>
        <p:nvSpPr>
          <p:cNvPr id="22" name="Right Arrow 10">
            <a:extLst>
              <a:ext uri="{FF2B5EF4-FFF2-40B4-BE49-F238E27FC236}">
                <a16:creationId xmlns:a16="http://schemas.microsoft.com/office/drawing/2014/main" id="{7CF9681E-1E25-4388-964D-E407B64EAAF2}"/>
              </a:ext>
            </a:extLst>
          </p:cNvPr>
          <p:cNvSpPr/>
          <p:nvPr/>
        </p:nvSpPr>
        <p:spPr>
          <a:xfrm rot="16200000" flipV="1">
            <a:off x="2289560" y="2688383"/>
            <a:ext cx="923453" cy="62333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JM" sz="2131"/>
          </a:p>
        </p:txBody>
      </p:sp>
      <p:sp>
        <p:nvSpPr>
          <p:cNvPr id="23" name="Right Arrow 11">
            <a:extLst>
              <a:ext uri="{FF2B5EF4-FFF2-40B4-BE49-F238E27FC236}">
                <a16:creationId xmlns:a16="http://schemas.microsoft.com/office/drawing/2014/main" id="{A2A33CC6-AC79-4AFA-9DE5-13DE967C0EAD}"/>
              </a:ext>
            </a:extLst>
          </p:cNvPr>
          <p:cNvSpPr/>
          <p:nvPr/>
        </p:nvSpPr>
        <p:spPr>
          <a:xfrm rot="16200000" flipV="1">
            <a:off x="5569355" y="2688383"/>
            <a:ext cx="923453" cy="62333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JM" sz="2131"/>
          </a:p>
        </p:txBody>
      </p:sp>
      <p:sp>
        <p:nvSpPr>
          <p:cNvPr id="24" name="Right Arrow 12">
            <a:extLst>
              <a:ext uri="{FF2B5EF4-FFF2-40B4-BE49-F238E27FC236}">
                <a16:creationId xmlns:a16="http://schemas.microsoft.com/office/drawing/2014/main" id="{B77D8415-216F-42AE-A5B9-4B95A9D49BDA}"/>
              </a:ext>
            </a:extLst>
          </p:cNvPr>
          <p:cNvSpPr/>
          <p:nvPr/>
        </p:nvSpPr>
        <p:spPr>
          <a:xfrm rot="5400000" flipV="1">
            <a:off x="8868877" y="2688383"/>
            <a:ext cx="923453" cy="62333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JM" sz="2131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89A53C62-260C-482F-B41F-BD78850CC616}"/>
              </a:ext>
            </a:extLst>
          </p:cNvPr>
          <p:cNvGrpSpPr/>
          <p:nvPr/>
        </p:nvGrpSpPr>
        <p:grpSpPr>
          <a:xfrm>
            <a:off x="2422354" y="4468768"/>
            <a:ext cx="2662991" cy="1538767"/>
            <a:chOff x="1687778" y="4584791"/>
            <a:chExt cx="2343898" cy="992595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06712620-0B96-42B4-A740-7200DC3FF667}"/>
                </a:ext>
              </a:extLst>
            </p:cNvPr>
            <p:cNvSpPr txBox="1"/>
            <p:nvPr/>
          </p:nvSpPr>
          <p:spPr>
            <a:xfrm>
              <a:off x="1687778" y="4872230"/>
              <a:ext cx="2343898" cy="705156"/>
            </a:xfrm>
            <a:prstGeom prst="rect">
              <a:avLst/>
            </a:prstGeom>
          </p:spPr>
          <p:txBody>
            <a:bodyPr vert="horz" lIns="121807" tIns="60904" rIns="121807" bIns="60904" rtlCol="0" anchor="t">
              <a:noAutofit/>
            </a:bodyPr>
            <a:lstStyle>
              <a:lvl1pPr indent="0">
                <a:lnSpc>
                  <a:spcPct val="15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1pPr>
              <a:lvl2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20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2pPr>
              <a:lvl3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3pPr>
              <a:lvl4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4pPr>
              <a:lvl5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5pPr>
              <a:lvl6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6pPr>
              <a:lvl7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7pPr>
              <a:lvl8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8pPr>
              <a:lvl9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9pPr>
            </a:lstStyle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rPr>
                <a:t>验证用户的点击、框选两种输入方式，正确捕获到用户输入点坐标信息。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3B7FA52-EFE1-402B-87AF-6972F60055BA}"/>
                </a:ext>
              </a:extLst>
            </p:cNvPr>
            <p:cNvSpPr txBox="1"/>
            <p:nvPr/>
          </p:nvSpPr>
          <p:spPr>
            <a:xfrm>
              <a:off x="2058890" y="4584791"/>
              <a:ext cx="1601680" cy="271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131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用户输入捕获</a:t>
              </a: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0658B69C-C653-43D9-B100-CD3CC2081B8E}"/>
              </a:ext>
            </a:extLst>
          </p:cNvPr>
          <p:cNvSpPr txBox="1"/>
          <p:nvPr/>
        </p:nvSpPr>
        <p:spPr>
          <a:xfrm>
            <a:off x="3156410" y="2754260"/>
            <a:ext cx="13753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输入捕获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5E33163-39B1-446A-BA2D-AF420F28E8CD}"/>
              </a:ext>
            </a:extLst>
          </p:cNvPr>
          <p:cNvSpPr txBox="1"/>
          <p:nvPr/>
        </p:nvSpPr>
        <p:spPr>
          <a:xfrm>
            <a:off x="6467371" y="2754260"/>
            <a:ext cx="13753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模型推理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414539D-C11F-40E2-970C-32DA0563B360}"/>
              </a:ext>
            </a:extLst>
          </p:cNvPr>
          <p:cNvSpPr txBox="1"/>
          <p:nvPr/>
        </p:nvSpPr>
        <p:spPr>
          <a:xfrm>
            <a:off x="9715424" y="2754260"/>
            <a:ext cx="13753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蒙版输出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FB2C3F74-4024-4DA9-B954-2969CA0D3C5D}"/>
              </a:ext>
            </a:extLst>
          </p:cNvPr>
          <p:cNvGrpSpPr/>
          <p:nvPr/>
        </p:nvGrpSpPr>
        <p:grpSpPr>
          <a:xfrm>
            <a:off x="5649883" y="4468768"/>
            <a:ext cx="2767361" cy="1538767"/>
            <a:chOff x="1641850" y="4584791"/>
            <a:chExt cx="2435762" cy="992595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84D137F3-1F3A-47F8-92B1-955E9430DC02}"/>
                </a:ext>
              </a:extLst>
            </p:cNvPr>
            <p:cNvSpPr txBox="1"/>
            <p:nvPr/>
          </p:nvSpPr>
          <p:spPr>
            <a:xfrm>
              <a:off x="1687778" y="4872230"/>
              <a:ext cx="2343898" cy="705156"/>
            </a:xfrm>
            <a:prstGeom prst="rect">
              <a:avLst/>
            </a:prstGeom>
          </p:spPr>
          <p:txBody>
            <a:bodyPr vert="horz" lIns="121807" tIns="60904" rIns="121807" bIns="60904" rtlCol="0" anchor="t">
              <a:noAutofit/>
            </a:bodyPr>
            <a:lstStyle>
              <a:lvl1pPr indent="0">
                <a:lnSpc>
                  <a:spcPct val="15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1pPr>
              <a:lvl2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20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2pPr>
              <a:lvl3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3pPr>
              <a:lvl4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4pPr>
              <a:lvl5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5pPr>
              <a:lvl6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6pPr>
              <a:lvl7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7pPr>
              <a:lvl8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8pPr>
              <a:lvl9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9pPr>
            </a:lstStyle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rPr>
                <a:t>验证</a:t>
              </a:r>
              <a:r>
                <a:rPr lang="en-US" altLang="zh-CN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rPr>
                <a:t>onnxruntime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rPr>
                <a:t>-web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rPr>
                <a:t>库的使用，将用户输入格式话为模型输入，并调用模型推理。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FEB7B4EC-FF38-4C74-BC02-F228B6D13832}"/>
                </a:ext>
              </a:extLst>
            </p:cNvPr>
            <p:cNvSpPr txBox="1"/>
            <p:nvPr/>
          </p:nvSpPr>
          <p:spPr>
            <a:xfrm>
              <a:off x="1641850" y="4584791"/>
              <a:ext cx="2435762" cy="271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131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Onnxruntime</a:t>
              </a:r>
              <a:r>
                <a:rPr lang="en-US" altLang="zh-CN" sz="2131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-web</a:t>
              </a:r>
              <a:endParaRPr lang="zh-CN" altLang="en-US" sz="2131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670D1D53-A3D6-4950-A2BF-01B462F74CCC}"/>
              </a:ext>
            </a:extLst>
          </p:cNvPr>
          <p:cNvGrpSpPr/>
          <p:nvPr/>
        </p:nvGrpSpPr>
        <p:grpSpPr>
          <a:xfrm>
            <a:off x="8981283" y="4468768"/>
            <a:ext cx="2662991" cy="1538767"/>
            <a:chOff x="1687778" y="4584791"/>
            <a:chExt cx="2343898" cy="992595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E8EC9CB9-F5F3-450C-AD88-49791859E657}"/>
                </a:ext>
              </a:extLst>
            </p:cNvPr>
            <p:cNvSpPr txBox="1"/>
            <p:nvPr/>
          </p:nvSpPr>
          <p:spPr>
            <a:xfrm>
              <a:off x="1687778" y="4872230"/>
              <a:ext cx="2343898" cy="705156"/>
            </a:xfrm>
            <a:prstGeom prst="rect">
              <a:avLst/>
            </a:prstGeom>
          </p:spPr>
          <p:txBody>
            <a:bodyPr vert="horz" lIns="121807" tIns="60904" rIns="121807" bIns="60904" rtlCol="0" anchor="t">
              <a:noAutofit/>
            </a:bodyPr>
            <a:lstStyle>
              <a:lvl1pPr indent="0">
                <a:lnSpc>
                  <a:spcPct val="15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1pPr>
              <a:lvl2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20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2pPr>
              <a:lvl3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3pPr>
              <a:lvl4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4pPr>
              <a:lvl5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5pPr>
              <a:lvl6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6pPr>
              <a:lvl7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7pPr>
              <a:lvl8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8pPr>
              <a:lvl9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9pPr>
            </a:lstStyle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rPr>
                <a:t>将模型输出转化为</a:t>
              </a:r>
              <a:r>
                <a:rPr lang="en-US" altLang="zh-CN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rPr>
                <a:t>rgb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rPr>
                <a:t>图片蒙版，遮盖在原图片上，形成正确的抠图区域展示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64F08260-E0F3-466E-AE50-F394E2218C27}"/>
                </a:ext>
              </a:extLst>
            </p:cNvPr>
            <p:cNvSpPr txBox="1"/>
            <p:nvPr/>
          </p:nvSpPr>
          <p:spPr>
            <a:xfrm>
              <a:off x="1938966" y="4584791"/>
              <a:ext cx="1841536" cy="271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131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蒙版计算与输出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801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798BBC2-16F0-C4DB-BBBD-03FB9D5924E6}"/>
              </a:ext>
            </a:extLst>
          </p:cNvPr>
          <p:cNvGrpSpPr/>
          <p:nvPr/>
        </p:nvGrpSpPr>
        <p:grpSpPr>
          <a:xfrm>
            <a:off x="2839087" y="410187"/>
            <a:ext cx="3485459" cy="543667"/>
            <a:chOff x="2839087" y="410187"/>
            <a:chExt cx="3485459" cy="543667"/>
          </a:xfrm>
        </p:grpSpPr>
        <p:sp>
          <p:nvSpPr>
            <p:cNvPr id="9" name="矩形 3">
              <a:extLst>
                <a:ext uri="{FF2B5EF4-FFF2-40B4-BE49-F238E27FC236}">
                  <a16:creationId xmlns:a16="http://schemas.microsoft.com/office/drawing/2014/main" id="{9C28DB60-C294-EBD1-3BA5-DC00C73A3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2883" y="410187"/>
              <a:ext cx="2861663" cy="543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前端 </a:t>
              </a:r>
              <a:r>
                <a:rPr lang="en-US" altLang="zh-CN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– </a:t>
              </a:r>
              <a:r>
                <a:rPr lang="zh-CN" altLang="en-US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技术验证</a:t>
              </a:r>
              <a:endPara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A65A7826-6F73-8006-7F2F-F3F8A1BFBE7F}"/>
                </a:ext>
              </a:extLst>
            </p:cNvPr>
            <p:cNvGrpSpPr/>
            <p:nvPr/>
          </p:nvGrpSpPr>
          <p:grpSpPr>
            <a:xfrm>
              <a:off x="2839087" y="464979"/>
              <a:ext cx="263341" cy="395013"/>
              <a:chOff x="5284519" y="1508166"/>
              <a:chExt cx="213756" cy="427512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464E0823-075C-4F01-5317-3FECE9035398}"/>
                  </a:ext>
                </a:extLst>
              </p:cNvPr>
              <p:cNvCxnSpPr/>
              <p:nvPr/>
            </p:nvCxnSpPr>
            <p:spPr>
              <a:xfrm>
                <a:off x="5284519" y="1508166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6B66FC18-0D9D-6666-5C3E-E892BFBEC141}"/>
                  </a:ext>
                </a:extLst>
              </p:cNvPr>
              <p:cNvCxnSpPr/>
              <p:nvPr/>
            </p:nvCxnSpPr>
            <p:spPr>
              <a:xfrm flipH="1">
                <a:off x="5284519" y="1721922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80B048E-6892-40A1-9310-342901083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344" y="1467442"/>
            <a:ext cx="8121198" cy="498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08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7D43EB9-CFFC-5372-8E8C-79F51F1B4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797" y="1469496"/>
            <a:ext cx="6544203" cy="5161731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D56081F2-550F-E317-00F5-2C83FAC01CB1}"/>
              </a:ext>
            </a:extLst>
          </p:cNvPr>
          <p:cNvGrpSpPr/>
          <p:nvPr/>
        </p:nvGrpSpPr>
        <p:grpSpPr>
          <a:xfrm>
            <a:off x="2839087" y="410187"/>
            <a:ext cx="3485459" cy="543667"/>
            <a:chOff x="2839087" y="410187"/>
            <a:chExt cx="3485459" cy="543667"/>
          </a:xfrm>
        </p:grpSpPr>
        <p:sp>
          <p:nvSpPr>
            <p:cNvPr id="15" name="矩形 3">
              <a:extLst>
                <a:ext uri="{FF2B5EF4-FFF2-40B4-BE49-F238E27FC236}">
                  <a16:creationId xmlns:a16="http://schemas.microsoft.com/office/drawing/2014/main" id="{974A3A3C-1E5F-333B-B291-31B30896D1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2883" y="410187"/>
              <a:ext cx="2861663" cy="543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后端 </a:t>
              </a:r>
              <a:r>
                <a:rPr lang="en-US" altLang="zh-CN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– </a:t>
              </a:r>
              <a:r>
                <a:rPr lang="zh-CN" altLang="en-US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框架设计</a:t>
              </a:r>
              <a:endPara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9787B3A-F0A3-66FE-BA21-33379F01BDFF}"/>
                </a:ext>
              </a:extLst>
            </p:cNvPr>
            <p:cNvGrpSpPr/>
            <p:nvPr/>
          </p:nvGrpSpPr>
          <p:grpSpPr>
            <a:xfrm>
              <a:off x="2839087" y="464979"/>
              <a:ext cx="263341" cy="395013"/>
              <a:chOff x="5284519" y="1508166"/>
              <a:chExt cx="213756" cy="427512"/>
            </a:xfrm>
          </p:grpSpPr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09680A33-B22F-E806-7C8F-C3922B23ACA5}"/>
                  </a:ext>
                </a:extLst>
              </p:cNvPr>
              <p:cNvCxnSpPr/>
              <p:nvPr/>
            </p:nvCxnSpPr>
            <p:spPr>
              <a:xfrm>
                <a:off x="5284519" y="1508166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F1E14940-DDCF-8539-116E-3812EA8FD61E}"/>
                  </a:ext>
                </a:extLst>
              </p:cNvPr>
              <p:cNvCxnSpPr/>
              <p:nvPr/>
            </p:nvCxnSpPr>
            <p:spPr>
              <a:xfrm flipH="1">
                <a:off x="5284519" y="1721922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36835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D56081F2-550F-E317-00F5-2C83FAC01CB1}"/>
              </a:ext>
            </a:extLst>
          </p:cNvPr>
          <p:cNvGrpSpPr/>
          <p:nvPr/>
        </p:nvGrpSpPr>
        <p:grpSpPr>
          <a:xfrm>
            <a:off x="2839087" y="410187"/>
            <a:ext cx="3485459" cy="543667"/>
            <a:chOff x="2839087" y="410187"/>
            <a:chExt cx="3485459" cy="543667"/>
          </a:xfrm>
        </p:grpSpPr>
        <p:sp>
          <p:nvSpPr>
            <p:cNvPr id="15" name="矩形 3">
              <a:extLst>
                <a:ext uri="{FF2B5EF4-FFF2-40B4-BE49-F238E27FC236}">
                  <a16:creationId xmlns:a16="http://schemas.microsoft.com/office/drawing/2014/main" id="{974A3A3C-1E5F-333B-B291-31B30896D1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2883" y="410187"/>
              <a:ext cx="2861663" cy="543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后端 </a:t>
              </a:r>
              <a:r>
                <a:rPr lang="en-US" altLang="zh-CN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– </a:t>
              </a:r>
              <a:r>
                <a:rPr lang="zh-CN" altLang="en-US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技术验证</a:t>
              </a:r>
              <a:endPara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9787B3A-F0A3-66FE-BA21-33379F01BDFF}"/>
                </a:ext>
              </a:extLst>
            </p:cNvPr>
            <p:cNvGrpSpPr/>
            <p:nvPr/>
          </p:nvGrpSpPr>
          <p:grpSpPr>
            <a:xfrm>
              <a:off x="2839087" y="464979"/>
              <a:ext cx="263341" cy="395013"/>
              <a:chOff x="5284519" y="1508166"/>
              <a:chExt cx="213756" cy="427512"/>
            </a:xfrm>
          </p:grpSpPr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09680A33-B22F-E806-7C8F-C3922B23ACA5}"/>
                  </a:ext>
                </a:extLst>
              </p:cNvPr>
              <p:cNvCxnSpPr/>
              <p:nvPr/>
            </p:nvCxnSpPr>
            <p:spPr>
              <a:xfrm>
                <a:off x="5284519" y="1508166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F1E14940-DDCF-8539-116E-3812EA8FD61E}"/>
                  </a:ext>
                </a:extLst>
              </p:cNvPr>
              <p:cNvCxnSpPr/>
              <p:nvPr/>
            </p:nvCxnSpPr>
            <p:spPr>
              <a:xfrm flipH="1">
                <a:off x="5284519" y="1721922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13846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92F84A7-253E-4AA4-5E2A-CE91B4611BB5}"/>
              </a:ext>
            </a:extLst>
          </p:cNvPr>
          <p:cNvGrpSpPr/>
          <p:nvPr/>
        </p:nvGrpSpPr>
        <p:grpSpPr>
          <a:xfrm>
            <a:off x="2839087" y="410187"/>
            <a:ext cx="2321679" cy="543667"/>
            <a:chOff x="2839087" y="410187"/>
            <a:chExt cx="2321679" cy="543667"/>
          </a:xfrm>
        </p:grpSpPr>
        <p:sp>
          <p:nvSpPr>
            <p:cNvPr id="3" name="矩形 3">
              <a:extLst>
                <a:ext uri="{FF2B5EF4-FFF2-40B4-BE49-F238E27FC236}">
                  <a16:creationId xmlns:a16="http://schemas.microsoft.com/office/drawing/2014/main" id="{679C3B17-3A79-3298-1334-3C8645D15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2883" y="410187"/>
              <a:ext cx="1697883" cy="543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2933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  <a:sym typeface="Impact" pitchFamily="34" charset="0"/>
                </a:rPr>
                <a:t>评价指标</a:t>
              </a:r>
              <a:endPara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6452F756-98B5-23C6-A2F0-4EC30CE504D1}"/>
                </a:ext>
              </a:extLst>
            </p:cNvPr>
            <p:cNvGrpSpPr/>
            <p:nvPr/>
          </p:nvGrpSpPr>
          <p:grpSpPr>
            <a:xfrm>
              <a:off x="2839087" y="464979"/>
              <a:ext cx="263341" cy="395013"/>
              <a:chOff x="5284519" y="1508166"/>
              <a:chExt cx="213756" cy="427512"/>
            </a:xfrm>
          </p:grpSpPr>
          <p:cxnSp>
            <p:nvCxnSpPr>
              <p:cNvPr id="5" name="直接连接符 4">
                <a:extLst>
                  <a:ext uri="{FF2B5EF4-FFF2-40B4-BE49-F238E27FC236}">
                    <a16:creationId xmlns:a16="http://schemas.microsoft.com/office/drawing/2014/main" id="{21C38C75-779F-2993-2E35-BBEB917DAA18}"/>
                  </a:ext>
                </a:extLst>
              </p:cNvPr>
              <p:cNvCxnSpPr/>
              <p:nvPr/>
            </p:nvCxnSpPr>
            <p:spPr>
              <a:xfrm>
                <a:off x="5284519" y="1508166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>
                <a:extLst>
                  <a:ext uri="{FF2B5EF4-FFF2-40B4-BE49-F238E27FC236}">
                    <a16:creationId xmlns:a16="http://schemas.microsoft.com/office/drawing/2014/main" id="{86AFF0DF-F27D-05BC-7DEF-BB62FD594AF6}"/>
                  </a:ext>
                </a:extLst>
              </p:cNvPr>
              <p:cNvCxnSpPr/>
              <p:nvPr/>
            </p:nvCxnSpPr>
            <p:spPr>
              <a:xfrm flipH="1">
                <a:off x="5284519" y="1721922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任意多边形 5">
            <a:extLst>
              <a:ext uri="{FF2B5EF4-FFF2-40B4-BE49-F238E27FC236}">
                <a16:creationId xmlns:a16="http://schemas.microsoft.com/office/drawing/2014/main" id="{A4FF4D9F-284E-4AC0-BAE7-DB5949DFE072}"/>
              </a:ext>
            </a:extLst>
          </p:cNvPr>
          <p:cNvSpPr/>
          <p:nvPr/>
        </p:nvSpPr>
        <p:spPr>
          <a:xfrm rot="5400000">
            <a:off x="4353671" y="3463946"/>
            <a:ext cx="1503912" cy="723424"/>
          </a:xfrm>
          <a:custGeom>
            <a:avLst/>
            <a:gdLst>
              <a:gd name="connsiteX0" fmla="*/ 0 w 1503912"/>
              <a:gd name="connsiteY0" fmla="*/ 487471 h 723424"/>
              <a:gd name="connsiteX1" fmla="*/ 546441 w 1503912"/>
              <a:gd name="connsiteY1" fmla="*/ 194123 h 723424"/>
              <a:gd name="connsiteX2" fmla="*/ 622201 w 1503912"/>
              <a:gd name="connsiteY2" fmla="*/ 182561 h 723424"/>
              <a:gd name="connsiteX3" fmla="*/ 759473 w 1503912"/>
              <a:gd name="connsiteY3" fmla="*/ 0 h 723424"/>
              <a:gd name="connsiteX4" fmla="*/ 896982 w 1503912"/>
              <a:gd name="connsiteY4" fmla="*/ 182876 h 723424"/>
              <a:gd name="connsiteX5" fmla="*/ 951826 w 1503912"/>
              <a:gd name="connsiteY5" fmla="*/ 190149 h 723424"/>
              <a:gd name="connsiteX6" fmla="*/ 1503912 w 1503912"/>
              <a:gd name="connsiteY6" fmla="*/ 472727 h 723424"/>
              <a:gd name="connsiteX7" fmla="*/ 1272630 w 1503912"/>
              <a:gd name="connsiteY7" fmla="*/ 713261 h 723424"/>
              <a:gd name="connsiteX8" fmla="*/ 235953 w 1503912"/>
              <a:gd name="connsiteY8" fmla="*/ 723424 h 72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3912" h="723424">
                <a:moveTo>
                  <a:pt x="0" y="487471"/>
                </a:moveTo>
                <a:cubicBezTo>
                  <a:pt x="155116" y="332355"/>
                  <a:pt x="346085" y="234486"/>
                  <a:pt x="546441" y="194123"/>
                </a:cubicBezTo>
                <a:lnTo>
                  <a:pt x="622201" y="182561"/>
                </a:lnTo>
                <a:lnTo>
                  <a:pt x="759473" y="0"/>
                </a:lnTo>
                <a:lnTo>
                  <a:pt x="896982" y="182876"/>
                </a:lnTo>
                <a:lnTo>
                  <a:pt x="951826" y="190149"/>
                </a:lnTo>
                <a:cubicBezTo>
                  <a:pt x="1152934" y="226576"/>
                  <a:pt x="1345785" y="320682"/>
                  <a:pt x="1503912" y="472727"/>
                </a:cubicBezTo>
                <a:lnTo>
                  <a:pt x="1272630" y="713261"/>
                </a:lnTo>
                <a:cubicBezTo>
                  <a:pt x="981963" y="433774"/>
                  <a:pt x="521086" y="438291"/>
                  <a:pt x="235953" y="7234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任意多边形 6">
            <a:extLst>
              <a:ext uri="{FF2B5EF4-FFF2-40B4-BE49-F238E27FC236}">
                <a16:creationId xmlns:a16="http://schemas.microsoft.com/office/drawing/2014/main" id="{039F91A6-0508-42B7-9E97-C86066130D38}"/>
              </a:ext>
            </a:extLst>
          </p:cNvPr>
          <p:cNvSpPr/>
          <p:nvPr/>
        </p:nvSpPr>
        <p:spPr>
          <a:xfrm rot="18900000">
            <a:off x="2814883" y="3283675"/>
            <a:ext cx="1059543" cy="1073851"/>
          </a:xfrm>
          <a:custGeom>
            <a:avLst/>
            <a:gdLst>
              <a:gd name="connsiteX0" fmla="*/ 1053001 w 1059543"/>
              <a:gd name="connsiteY0" fmla="*/ 0 h 1073851"/>
              <a:gd name="connsiteX1" fmla="*/ 1059543 w 1059543"/>
              <a:gd name="connsiteY1" fmla="*/ 333624 h 1073851"/>
              <a:gd name="connsiteX2" fmla="*/ 333688 w 1059543"/>
              <a:gd name="connsiteY2" fmla="*/ 1073851 h 1073851"/>
              <a:gd name="connsiteX3" fmla="*/ 0 w 1059543"/>
              <a:gd name="connsiteY3" fmla="*/ 1073851 h 1073851"/>
              <a:gd name="connsiteX4" fmla="*/ 178963 w 1059543"/>
              <a:gd name="connsiteY4" fmla="*/ 480031 h 1073851"/>
              <a:gd name="connsiteX5" fmla="*/ 224358 w 1059543"/>
              <a:gd name="connsiteY5" fmla="*/ 418287 h 1073851"/>
              <a:gd name="connsiteX6" fmla="*/ 192333 w 1059543"/>
              <a:gd name="connsiteY6" fmla="*/ 192129 h 1073851"/>
              <a:gd name="connsiteX7" fmla="*/ 418880 w 1059543"/>
              <a:gd name="connsiteY7" fmla="*/ 224209 h 1073851"/>
              <a:gd name="connsiteX8" fmla="*/ 462804 w 1059543"/>
              <a:gd name="connsiteY8" fmla="*/ 190570 h 1073851"/>
              <a:gd name="connsiteX9" fmla="*/ 1053001 w 1059543"/>
              <a:gd name="connsiteY9" fmla="*/ 0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9543" h="1073851">
                <a:moveTo>
                  <a:pt x="1053001" y="0"/>
                </a:moveTo>
                <a:lnTo>
                  <a:pt x="1059543" y="333624"/>
                </a:lnTo>
                <a:cubicBezTo>
                  <a:pt x="656383" y="341529"/>
                  <a:pt x="333688" y="670613"/>
                  <a:pt x="333688" y="1073851"/>
                </a:cubicBezTo>
                <a:lnTo>
                  <a:pt x="0" y="1073851"/>
                </a:lnTo>
                <a:cubicBezTo>
                  <a:pt x="0" y="854484"/>
                  <a:pt x="65832" y="650244"/>
                  <a:pt x="178963" y="480031"/>
                </a:cubicBezTo>
                <a:lnTo>
                  <a:pt x="224358" y="418287"/>
                </a:lnTo>
                <a:lnTo>
                  <a:pt x="192333" y="192129"/>
                </a:lnTo>
                <a:lnTo>
                  <a:pt x="418880" y="224209"/>
                </a:lnTo>
                <a:lnTo>
                  <a:pt x="462804" y="190570"/>
                </a:lnTo>
                <a:cubicBezTo>
                  <a:pt x="630767" y="74123"/>
                  <a:pt x="833676" y="4301"/>
                  <a:pt x="10530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任意多边形 7">
            <a:extLst>
              <a:ext uri="{FF2B5EF4-FFF2-40B4-BE49-F238E27FC236}">
                <a16:creationId xmlns:a16="http://schemas.microsoft.com/office/drawing/2014/main" id="{7C628F35-9B13-48B9-A9F6-3BC58F0729F0}"/>
              </a:ext>
            </a:extLst>
          </p:cNvPr>
          <p:cNvSpPr/>
          <p:nvPr/>
        </p:nvSpPr>
        <p:spPr>
          <a:xfrm rot="18900000" flipV="1">
            <a:off x="3641648" y="4109556"/>
            <a:ext cx="1059543" cy="1073851"/>
          </a:xfrm>
          <a:custGeom>
            <a:avLst/>
            <a:gdLst>
              <a:gd name="connsiteX0" fmla="*/ 333688 w 1059543"/>
              <a:gd name="connsiteY0" fmla="*/ 1073851 h 1073851"/>
              <a:gd name="connsiteX1" fmla="*/ 1059543 w 1059543"/>
              <a:gd name="connsiteY1" fmla="*/ 333624 h 1073851"/>
              <a:gd name="connsiteX2" fmla="*/ 1053001 w 1059543"/>
              <a:gd name="connsiteY2" fmla="*/ 0 h 1073851"/>
              <a:gd name="connsiteX3" fmla="*/ 462804 w 1059543"/>
              <a:gd name="connsiteY3" fmla="*/ 190570 h 1073851"/>
              <a:gd name="connsiteX4" fmla="*/ 418881 w 1059543"/>
              <a:gd name="connsiteY4" fmla="*/ 224208 h 1073851"/>
              <a:gd name="connsiteX5" fmla="*/ 192334 w 1059543"/>
              <a:gd name="connsiteY5" fmla="*/ 192128 h 1073851"/>
              <a:gd name="connsiteX6" fmla="*/ 224359 w 1059543"/>
              <a:gd name="connsiteY6" fmla="*/ 418285 h 1073851"/>
              <a:gd name="connsiteX7" fmla="*/ 178964 w 1059543"/>
              <a:gd name="connsiteY7" fmla="*/ 480031 h 1073851"/>
              <a:gd name="connsiteX8" fmla="*/ 0 w 1059543"/>
              <a:gd name="connsiteY8" fmla="*/ 1073851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9543" h="1073851">
                <a:moveTo>
                  <a:pt x="333688" y="1073851"/>
                </a:moveTo>
                <a:cubicBezTo>
                  <a:pt x="333688" y="670613"/>
                  <a:pt x="656383" y="341529"/>
                  <a:pt x="1059543" y="333624"/>
                </a:cubicBezTo>
                <a:lnTo>
                  <a:pt x="1053001" y="0"/>
                </a:lnTo>
                <a:cubicBezTo>
                  <a:pt x="833676" y="4300"/>
                  <a:pt x="630767" y="74123"/>
                  <a:pt x="462804" y="190570"/>
                </a:cubicBezTo>
                <a:lnTo>
                  <a:pt x="418881" y="224208"/>
                </a:lnTo>
                <a:lnTo>
                  <a:pt x="192334" y="192128"/>
                </a:lnTo>
                <a:lnTo>
                  <a:pt x="224359" y="418285"/>
                </a:lnTo>
                <a:lnTo>
                  <a:pt x="178964" y="480031"/>
                </a:lnTo>
                <a:cubicBezTo>
                  <a:pt x="65832" y="650245"/>
                  <a:pt x="0" y="854484"/>
                  <a:pt x="0" y="107385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任意多边形 8">
            <a:extLst>
              <a:ext uri="{FF2B5EF4-FFF2-40B4-BE49-F238E27FC236}">
                <a16:creationId xmlns:a16="http://schemas.microsoft.com/office/drawing/2014/main" id="{EC1A0FB4-6EB1-4C49-B06A-BDB33F1441E0}"/>
              </a:ext>
            </a:extLst>
          </p:cNvPr>
          <p:cNvSpPr/>
          <p:nvPr/>
        </p:nvSpPr>
        <p:spPr>
          <a:xfrm rot="2700000">
            <a:off x="3622597" y="2454728"/>
            <a:ext cx="1059543" cy="1073851"/>
          </a:xfrm>
          <a:custGeom>
            <a:avLst/>
            <a:gdLst>
              <a:gd name="connsiteX0" fmla="*/ 219275 w 1059543"/>
              <a:gd name="connsiteY0" fmla="*/ 192128 h 1073851"/>
              <a:gd name="connsiteX1" fmla="*/ 423085 w 1059543"/>
              <a:gd name="connsiteY1" fmla="*/ 220989 h 1073851"/>
              <a:gd name="connsiteX2" fmla="*/ 462804 w 1059543"/>
              <a:gd name="connsiteY2" fmla="*/ 190570 h 1073851"/>
              <a:gd name="connsiteX3" fmla="*/ 1053001 w 1059543"/>
              <a:gd name="connsiteY3" fmla="*/ 0 h 1073851"/>
              <a:gd name="connsiteX4" fmla="*/ 1059543 w 1059543"/>
              <a:gd name="connsiteY4" fmla="*/ 333624 h 1073851"/>
              <a:gd name="connsiteX5" fmla="*/ 333688 w 1059543"/>
              <a:gd name="connsiteY5" fmla="*/ 1073851 h 1073851"/>
              <a:gd name="connsiteX6" fmla="*/ 0 w 1059543"/>
              <a:gd name="connsiteY6" fmla="*/ 1073851 h 1073851"/>
              <a:gd name="connsiteX7" fmla="*/ 239386 w 1059543"/>
              <a:gd name="connsiteY7" fmla="*/ 397847 h 1073851"/>
              <a:gd name="connsiteX8" fmla="*/ 247170 w 1059543"/>
              <a:gd name="connsiteY8" fmla="*/ 389121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9543" h="1073851">
                <a:moveTo>
                  <a:pt x="219275" y="192128"/>
                </a:moveTo>
                <a:lnTo>
                  <a:pt x="423085" y="220989"/>
                </a:lnTo>
                <a:lnTo>
                  <a:pt x="462804" y="190570"/>
                </a:lnTo>
                <a:cubicBezTo>
                  <a:pt x="630767" y="74123"/>
                  <a:pt x="833676" y="4301"/>
                  <a:pt x="1053001" y="0"/>
                </a:cubicBezTo>
                <a:lnTo>
                  <a:pt x="1059543" y="333624"/>
                </a:lnTo>
                <a:cubicBezTo>
                  <a:pt x="656383" y="341529"/>
                  <a:pt x="333688" y="670613"/>
                  <a:pt x="333688" y="1073851"/>
                </a:cubicBezTo>
                <a:lnTo>
                  <a:pt x="0" y="1073851"/>
                </a:lnTo>
                <a:cubicBezTo>
                  <a:pt x="0" y="817923"/>
                  <a:pt x="89604" y="582585"/>
                  <a:pt x="239386" y="397847"/>
                </a:cubicBezTo>
                <a:lnTo>
                  <a:pt x="247170" y="38912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心形 10">
            <a:extLst>
              <a:ext uri="{FF2B5EF4-FFF2-40B4-BE49-F238E27FC236}">
                <a16:creationId xmlns:a16="http://schemas.microsoft.com/office/drawing/2014/main" id="{BA8FDA7A-477B-437D-B03B-7512D4EBE64D}"/>
              </a:ext>
            </a:extLst>
          </p:cNvPr>
          <p:cNvSpPr/>
          <p:nvPr/>
        </p:nvSpPr>
        <p:spPr>
          <a:xfrm>
            <a:off x="4000777" y="2110969"/>
            <a:ext cx="351692" cy="293077"/>
          </a:xfrm>
          <a:prstGeom prst="hear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1D55048-DEC4-41D5-8D66-A76B2288C63F}"/>
              </a:ext>
            </a:extLst>
          </p:cNvPr>
          <p:cNvGrpSpPr/>
          <p:nvPr/>
        </p:nvGrpSpPr>
        <p:grpSpPr>
          <a:xfrm>
            <a:off x="5631488" y="3577871"/>
            <a:ext cx="224872" cy="564609"/>
            <a:chOff x="3114596" y="2996938"/>
            <a:chExt cx="224872" cy="564609"/>
          </a:xfrm>
          <a:solidFill>
            <a:schemeClr val="accent1"/>
          </a:solidFill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D738AA6-9DAF-49DB-B92A-2C347E736421}"/>
                </a:ext>
              </a:extLst>
            </p:cNvPr>
            <p:cNvSpPr/>
            <p:nvPr/>
          </p:nvSpPr>
          <p:spPr>
            <a:xfrm>
              <a:off x="3184508" y="2996938"/>
              <a:ext cx="90487" cy="904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同侧圆角矩形 12">
              <a:extLst>
                <a:ext uri="{FF2B5EF4-FFF2-40B4-BE49-F238E27FC236}">
                  <a16:creationId xmlns:a16="http://schemas.microsoft.com/office/drawing/2014/main" id="{76F091BF-DA42-4086-9F8F-C5DDA0F7CE52}"/>
                </a:ext>
              </a:extLst>
            </p:cNvPr>
            <p:cNvSpPr/>
            <p:nvPr/>
          </p:nvSpPr>
          <p:spPr>
            <a:xfrm>
              <a:off x="3114865" y="3096786"/>
              <a:ext cx="224603" cy="6314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DDC69AF-E7CA-4F58-8EEB-C94BF1A48901}"/>
                </a:ext>
              </a:extLst>
            </p:cNvPr>
            <p:cNvSpPr/>
            <p:nvPr/>
          </p:nvSpPr>
          <p:spPr>
            <a:xfrm>
              <a:off x="3170785" y="3159935"/>
              <a:ext cx="112763" cy="1546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同侧圆角矩形 14">
              <a:extLst>
                <a:ext uri="{FF2B5EF4-FFF2-40B4-BE49-F238E27FC236}">
                  <a16:creationId xmlns:a16="http://schemas.microsoft.com/office/drawing/2014/main" id="{99519CD3-FBB7-40D9-8EA8-0CB844AF90C7}"/>
                </a:ext>
              </a:extLst>
            </p:cNvPr>
            <p:cNvSpPr/>
            <p:nvPr/>
          </p:nvSpPr>
          <p:spPr>
            <a:xfrm rot="10800000">
              <a:off x="3170785" y="3304372"/>
              <a:ext cx="45719" cy="257175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同侧圆角矩形 15">
              <a:extLst>
                <a:ext uri="{FF2B5EF4-FFF2-40B4-BE49-F238E27FC236}">
                  <a16:creationId xmlns:a16="http://schemas.microsoft.com/office/drawing/2014/main" id="{1EF8101C-9E0A-4A2C-BACA-4562D19E6916}"/>
                </a:ext>
              </a:extLst>
            </p:cNvPr>
            <p:cNvSpPr/>
            <p:nvPr/>
          </p:nvSpPr>
          <p:spPr>
            <a:xfrm rot="10800000">
              <a:off x="3237416" y="3304372"/>
              <a:ext cx="45719" cy="257175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同侧圆角矩形 16">
              <a:extLst>
                <a:ext uri="{FF2B5EF4-FFF2-40B4-BE49-F238E27FC236}">
                  <a16:creationId xmlns:a16="http://schemas.microsoft.com/office/drawing/2014/main" id="{D48279BC-5EA0-4168-8BD2-86DBC04E8EAA}"/>
                </a:ext>
              </a:extLst>
            </p:cNvPr>
            <p:cNvSpPr/>
            <p:nvPr/>
          </p:nvSpPr>
          <p:spPr>
            <a:xfrm rot="10800000">
              <a:off x="3114596" y="3144503"/>
              <a:ext cx="31089" cy="1800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同侧圆角矩形 17">
              <a:extLst>
                <a:ext uri="{FF2B5EF4-FFF2-40B4-BE49-F238E27FC236}">
                  <a16:creationId xmlns:a16="http://schemas.microsoft.com/office/drawing/2014/main" id="{82FAE00B-56D6-4439-84CC-D2219CF17470}"/>
                </a:ext>
              </a:extLst>
            </p:cNvPr>
            <p:cNvSpPr/>
            <p:nvPr/>
          </p:nvSpPr>
          <p:spPr>
            <a:xfrm rot="10800000">
              <a:off x="3307081" y="3144503"/>
              <a:ext cx="31089" cy="1800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C2E8E7A-CD02-42B9-B758-468E739140BD}"/>
              </a:ext>
            </a:extLst>
          </p:cNvPr>
          <p:cNvGrpSpPr/>
          <p:nvPr/>
        </p:nvGrpSpPr>
        <p:grpSpPr>
          <a:xfrm>
            <a:off x="2323018" y="3665474"/>
            <a:ext cx="439857" cy="311768"/>
            <a:chOff x="4979939" y="3638125"/>
            <a:chExt cx="439857" cy="311768"/>
          </a:xfrm>
          <a:solidFill>
            <a:schemeClr val="accent1"/>
          </a:solidFill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B5A9DDB5-657C-4602-8D36-4BD52113F2FA}"/>
                </a:ext>
              </a:extLst>
            </p:cNvPr>
            <p:cNvGrpSpPr/>
            <p:nvPr/>
          </p:nvGrpSpPr>
          <p:grpSpPr>
            <a:xfrm>
              <a:off x="4979939" y="3681386"/>
              <a:ext cx="439857" cy="268507"/>
              <a:chOff x="4975778" y="3669385"/>
              <a:chExt cx="439857" cy="268507"/>
            </a:xfrm>
            <a:grpFill/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6532C982-DD83-488F-9F51-26B7A2B8D610}"/>
                  </a:ext>
                </a:extLst>
              </p:cNvPr>
              <p:cNvGrpSpPr/>
              <p:nvPr/>
            </p:nvGrpSpPr>
            <p:grpSpPr>
              <a:xfrm>
                <a:off x="4975778" y="3689944"/>
                <a:ext cx="439857" cy="24689"/>
                <a:chOff x="4902784" y="3688900"/>
                <a:chExt cx="439857" cy="24689"/>
              </a:xfrm>
              <a:grpFill/>
            </p:grpSpPr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DB1B62CB-5377-4966-A1B1-152D75BA5A57}"/>
                    </a:ext>
                  </a:extLst>
                </p:cNvPr>
                <p:cNvSpPr/>
                <p:nvPr/>
              </p:nvSpPr>
              <p:spPr>
                <a:xfrm rot="19380000">
                  <a:off x="4902784" y="3688900"/>
                  <a:ext cx="252000" cy="2468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8BAE6E2C-4FE3-4B18-A3A9-E8E7199963B1}"/>
                    </a:ext>
                  </a:extLst>
                </p:cNvPr>
                <p:cNvSpPr/>
                <p:nvPr/>
              </p:nvSpPr>
              <p:spPr>
                <a:xfrm rot="2220000" flipH="1">
                  <a:off x="5090641" y="3688901"/>
                  <a:ext cx="252000" cy="2468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sp>
            <p:nvSpPr>
              <p:cNvPr id="24" name="等腰三角形 23">
                <a:extLst>
                  <a:ext uri="{FF2B5EF4-FFF2-40B4-BE49-F238E27FC236}">
                    <a16:creationId xmlns:a16="http://schemas.microsoft.com/office/drawing/2014/main" id="{BE633323-0ABC-4A51-A1DD-7C8F4BD7A09C}"/>
                  </a:ext>
                </a:extLst>
              </p:cNvPr>
              <p:cNvSpPr/>
              <p:nvPr/>
            </p:nvSpPr>
            <p:spPr>
              <a:xfrm>
                <a:off x="5044333" y="3669385"/>
                <a:ext cx="302746" cy="12780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A6A4926A-DC36-4B32-A640-10D509BD4391}"/>
                  </a:ext>
                </a:extLst>
              </p:cNvPr>
              <p:cNvSpPr/>
              <p:nvPr/>
            </p:nvSpPr>
            <p:spPr>
              <a:xfrm>
                <a:off x="5043860" y="3797191"/>
                <a:ext cx="106784" cy="14070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B5F04724-1B22-4451-BCE5-F40AFAEBB61F}"/>
                  </a:ext>
                </a:extLst>
              </p:cNvPr>
              <p:cNvSpPr/>
              <p:nvPr/>
            </p:nvSpPr>
            <p:spPr>
              <a:xfrm>
                <a:off x="5238624" y="3797191"/>
                <a:ext cx="106784" cy="14070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2" name="剪去单角的矩形 20">
              <a:extLst>
                <a:ext uri="{FF2B5EF4-FFF2-40B4-BE49-F238E27FC236}">
                  <a16:creationId xmlns:a16="http://schemas.microsoft.com/office/drawing/2014/main" id="{D9D1FA2F-FCB6-423E-A34E-93D710766EE5}"/>
                </a:ext>
              </a:extLst>
            </p:cNvPr>
            <p:cNvSpPr/>
            <p:nvPr/>
          </p:nvSpPr>
          <p:spPr>
            <a:xfrm flipH="1" flipV="1">
              <a:off x="5266528" y="3638125"/>
              <a:ext cx="45719" cy="88107"/>
            </a:xfrm>
            <a:prstGeom prst="snip1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94800B2-7023-4D9A-B94D-B9D7C3FAC34F}"/>
              </a:ext>
            </a:extLst>
          </p:cNvPr>
          <p:cNvGrpSpPr/>
          <p:nvPr/>
        </p:nvGrpSpPr>
        <p:grpSpPr>
          <a:xfrm>
            <a:off x="3942688" y="5250934"/>
            <a:ext cx="465358" cy="418456"/>
            <a:chOff x="2928203" y="5369694"/>
            <a:chExt cx="465358" cy="418456"/>
          </a:xfrm>
          <a:solidFill>
            <a:schemeClr val="accent2"/>
          </a:solidFill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7EA580BE-5244-4C7D-A720-C1E0B1B4DB0B}"/>
                </a:ext>
              </a:extLst>
            </p:cNvPr>
            <p:cNvGrpSpPr/>
            <p:nvPr/>
          </p:nvGrpSpPr>
          <p:grpSpPr>
            <a:xfrm>
              <a:off x="2928203" y="5369694"/>
              <a:ext cx="460390" cy="418456"/>
              <a:chOff x="10760386" y="4041158"/>
              <a:chExt cx="460390" cy="418456"/>
            </a:xfrm>
            <a:grpFill/>
          </p:grpSpPr>
          <p:sp>
            <p:nvSpPr>
              <p:cNvPr id="33" name="任意多边形 31">
                <a:extLst>
                  <a:ext uri="{FF2B5EF4-FFF2-40B4-BE49-F238E27FC236}">
                    <a16:creationId xmlns:a16="http://schemas.microsoft.com/office/drawing/2014/main" id="{672D744D-4EFA-4ED9-927E-2E2E7E43E983}"/>
                  </a:ext>
                </a:extLst>
              </p:cNvPr>
              <p:cNvSpPr/>
              <p:nvPr/>
            </p:nvSpPr>
            <p:spPr>
              <a:xfrm>
                <a:off x="10813541" y="4041158"/>
                <a:ext cx="407235" cy="357637"/>
              </a:xfrm>
              <a:custGeom>
                <a:avLst/>
                <a:gdLst>
                  <a:gd name="connsiteX0" fmla="*/ 6665 w 406232"/>
                  <a:gd name="connsiteY0" fmla="*/ 305095 h 348959"/>
                  <a:gd name="connsiteX1" fmla="*/ 6665 w 406232"/>
                  <a:gd name="connsiteY1" fmla="*/ 226514 h 348959"/>
                  <a:gd name="connsiteX2" fmla="*/ 73340 w 406232"/>
                  <a:gd name="connsiteY2" fmla="*/ 128882 h 348959"/>
                  <a:gd name="connsiteX3" fmla="*/ 244790 w 406232"/>
                  <a:gd name="connsiteY3" fmla="*/ 43157 h 348959"/>
                  <a:gd name="connsiteX4" fmla="*/ 401952 w 406232"/>
                  <a:gd name="connsiteY4" fmla="*/ 295 h 348959"/>
                  <a:gd name="connsiteX5" fmla="*/ 359090 w 406232"/>
                  <a:gd name="connsiteY5" fmla="*/ 26489 h 348959"/>
                  <a:gd name="connsiteX6" fmla="*/ 330515 w 406232"/>
                  <a:gd name="connsiteY6" fmla="*/ 69351 h 348959"/>
                  <a:gd name="connsiteX7" fmla="*/ 304321 w 406232"/>
                  <a:gd name="connsiteY7" fmla="*/ 114595 h 348959"/>
                  <a:gd name="connsiteX8" fmla="*/ 278127 w 406232"/>
                  <a:gd name="connsiteY8" fmla="*/ 209845 h 348959"/>
                  <a:gd name="connsiteX9" fmla="*/ 211452 w 406232"/>
                  <a:gd name="connsiteY9" fmla="*/ 305095 h 348959"/>
                  <a:gd name="connsiteX10" fmla="*/ 128108 w 406232"/>
                  <a:gd name="connsiteY10" fmla="*/ 345576 h 348959"/>
                  <a:gd name="connsiteX11" fmla="*/ 44765 w 406232"/>
                  <a:gd name="connsiteY11" fmla="*/ 345576 h 348959"/>
                  <a:gd name="connsiteX12" fmla="*/ 6665 w 406232"/>
                  <a:gd name="connsiteY12" fmla="*/ 305095 h 348959"/>
                  <a:gd name="connsiteX0" fmla="*/ 6665 w 406232"/>
                  <a:gd name="connsiteY0" fmla="*/ 305095 h 348959"/>
                  <a:gd name="connsiteX1" fmla="*/ 6665 w 406232"/>
                  <a:gd name="connsiteY1" fmla="*/ 226514 h 348959"/>
                  <a:gd name="connsiteX2" fmla="*/ 73340 w 406232"/>
                  <a:gd name="connsiteY2" fmla="*/ 128882 h 348959"/>
                  <a:gd name="connsiteX3" fmla="*/ 244790 w 406232"/>
                  <a:gd name="connsiteY3" fmla="*/ 43157 h 348959"/>
                  <a:gd name="connsiteX4" fmla="*/ 401952 w 406232"/>
                  <a:gd name="connsiteY4" fmla="*/ 295 h 348959"/>
                  <a:gd name="connsiteX5" fmla="*/ 359090 w 406232"/>
                  <a:gd name="connsiteY5" fmla="*/ 26489 h 348959"/>
                  <a:gd name="connsiteX6" fmla="*/ 330515 w 406232"/>
                  <a:gd name="connsiteY6" fmla="*/ 69351 h 348959"/>
                  <a:gd name="connsiteX7" fmla="*/ 278127 w 406232"/>
                  <a:gd name="connsiteY7" fmla="*/ 209845 h 348959"/>
                  <a:gd name="connsiteX8" fmla="*/ 211452 w 406232"/>
                  <a:gd name="connsiteY8" fmla="*/ 305095 h 348959"/>
                  <a:gd name="connsiteX9" fmla="*/ 128108 w 406232"/>
                  <a:gd name="connsiteY9" fmla="*/ 345576 h 348959"/>
                  <a:gd name="connsiteX10" fmla="*/ 44765 w 406232"/>
                  <a:gd name="connsiteY10" fmla="*/ 345576 h 348959"/>
                  <a:gd name="connsiteX11" fmla="*/ 6665 w 406232"/>
                  <a:gd name="connsiteY11" fmla="*/ 305095 h 348959"/>
                  <a:gd name="connsiteX0" fmla="*/ 6665 w 406232"/>
                  <a:gd name="connsiteY0" fmla="*/ 305095 h 357637"/>
                  <a:gd name="connsiteX1" fmla="*/ 6665 w 406232"/>
                  <a:gd name="connsiteY1" fmla="*/ 226514 h 357637"/>
                  <a:gd name="connsiteX2" fmla="*/ 73340 w 406232"/>
                  <a:gd name="connsiteY2" fmla="*/ 128882 h 357637"/>
                  <a:gd name="connsiteX3" fmla="*/ 244790 w 406232"/>
                  <a:gd name="connsiteY3" fmla="*/ 43157 h 357637"/>
                  <a:gd name="connsiteX4" fmla="*/ 401952 w 406232"/>
                  <a:gd name="connsiteY4" fmla="*/ 295 h 357637"/>
                  <a:gd name="connsiteX5" fmla="*/ 359090 w 406232"/>
                  <a:gd name="connsiteY5" fmla="*/ 26489 h 357637"/>
                  <a:gd name="connsiteX6" fmla="*/ 330515 w 406232"/>
                  <a:gd name="connsiteY6" fmla="*/ 69351 h 357637"/>
                  <a:gd name="connsiteX7" fmla="*/ 278127 w 406232"/>
                  <a:gd name="connsiteY7" fmla="*/ 209845 h 357637"/>
                  <a:gd name="connsiteX8" fmla="*/ 211452 w 406232"/>
                  <a:gd name="connsiteY8" fmla="*/ 305095 h 357637"/>
                  <a:gd name="connsiteX9" fmla="*/ 120964 w 406232"/>
                  <a:gd name="connsiteY9" fmla="*/ 355101 h 357637"/>
                  <a:gd name="connsiteX10" fmla="*/ 44765 w 406232"/>
                  <a:gd name="connsiteY10" fmla="*/ 345576 h 357637"/>
                  <a:gd name="connsiteX11" fmla="*/ 6665 w 406232"/>
                  <a:gd name="connsiteY11" fmla="*/ 305095 h 357637"/>
                  <a:gd name="connsiteX0" fmla="*/ 6665 w 406232"/>
                  <a:gd name="connsiteY0" fmla="*/ 305095 h 357637"/>
                  <a:gd name="connsiteX1" fmla="*/ 6665 w 406232"/>
                  <a:gd name="connsiteY1" fmla="*/ 226514 h 357637"/>
                  <a:gd name="connsiteX2" fmla="*/ 73340 w 406232"/>
                  <a:gd name="connsiteY2" fmla="*/ 128882 h 357637"/>
                  <a:gd name="connsiteX3" fmla="*/ 244790 w 406232"/>
                  <a:gd name="connsiteY3" fmla="*/ 43157 h 357637"/>
                  <a:gd name="connsiteX4" fmla="*/ 401952 w 406232"/>
                  <a:gd name="connsiteY4" fmla="*/ 295 h 357637"/>
                  <a:gd name="connsiteX5" fmla="*/ 359090 w 406232"/>
                  <a:gd name="connsiteY5" fmla="*/ 26489 h 357637"/>
                  <a:gd name="connsiteX6" fmla="*/ 330515 w 406232"/>
                  <a:gd name="connsiteY6" fmla="*/ 69351 h 357637"/>
                  <a:gd name="connsiteX7" fmla="*/ 278127 w 406232"/>
                  <a:gd name="connsiteY7" fmla="*/ 209845 h 357637"/>
                  <a:gd name="connsiteX8" fmla="*/ 211452 w 406232"/>
                  <a:gd name="connsiteY8" fmla="*/ 305095 h 357637"/>
                  <a:gd name="connsiteX9" fmla="*/ 120964 w 406232"/>
                  <a:gd name="connsiteY9" fmla="*/ 355101 h 357637"/>
                  <a:gd name="connsiteX10" fmla="*/ 44765 w 406232"/>
                  <a:gd name="connsiteY10" fmla="*/ 345576 h 357637"/>
                  <a:gd name="connsiteX11" fmla="*/ 6665 w 406232"/>
                  <a:gd name="connsiteY11" fmla="*/ 305095 h 357637"/>
                  <a:gd name="connsiteX0" fmla="*/ 6665 w 406232"/>
                  <a:gd name="connsiteY0" fmla="*/ 305095 h 357637"/>
                  <a:gd name="connsiteX1" fmla="*/ 6665 w 406232"/>
                  <a:gd name="connsiteY1" fmla="*/ 226514 h 357637"/>
                  <a:gd name="connsiteX2" fmla="*/ 73340 w 406232"/>
                  <a:gd name="connsiteY2" fmla="*/ 128882 h 357637"/>
                  <a:gd name="connsiteX3" fmla="*/ 244790 w 406232"/>
                  <a:gd name="connsiteY3" fmla="*/ 43157 h 357637"/>
                  <a:gd name="connsiteX4" fmla="*/ 401952 w 406232"/>
                  <a:gd name="connsiteY4" fmla="*/ 295 h 357637"/>
                  <a:gd name="connsiteX5" fmla="*/ 359090 w 406232"/>
                  <a:gd name="connsiteY5" fmla="*/ 26489 h 357637"/>
                  <a:gd name="connsiteX6" fmla="*/ 330515 w 406232"/>
                  <a:gd name="connsiteY6" fmla="*/ 69351 h 357637"/>
                  <a:gd name="connsiteX7" fmla="*/ 278127 w 406232"/>
                  <a:gd name="connsiteY7" fmla="*/ 209845 h 357637"/>
                  <a:gd name="connsiteX8" fmla="*/ 211452 w 406232"/>
                  <a:gd name="connsiteY8" fmla="*/ 305095 h 357637"/>
                  <a:gd name="connsiteX9" fmla="*/ 120964 w 406232"/>
                  <a:gd name="connsiteY9" fmla="*/ 355101 h 357637"/>
                  <a:gd name="connsiteX10" fmla="*/ 44765 w 406232"/>
                  <a:gd name="connsiteY10" fmla="*/ 345576 h 357637"/>
                  <a:gd name="connsiteX11" fmla="*/ 6665 w 406232"/>
                  <a:gd name="connsiteY11" fmla="*/ 305095 h 357637"/>
                  <a:gd name="connsiteX0" fmla="*/ 6665 w 406232"/>
                  <a:gd name="connsiteY0" fmla="*/ 305095 h 357637"/>
                  <a:gd name="connsiteX1" fmla="*/ 6665 w 406232"/>
                  <a:gd name="connsiteY1" fmla="*/ 226514 h 357637"/>
                  <a:gd name="connsiteX2" fmla="*/ 73340 w 406232"/>
                  <a:gd name="connsiteY2" fmla="*/ 128882 h 357637"/>
                  <a:gd name="connsiteX3" fmla="*/ 244790 w 406232"/>
                  <a:gd name="connsiteY3" fmla="*/ 43157 h 357637"/>
                  <a:gd name="connsiteX4" fmla="*/ 401952 w 406232"/>
                  <a:gd name="connsiteY4" fmla="*/ 295 h 357637"/>
                  <a:gd name="connsiteX5" fmla="*/ 359090 w 406232"/>
                  <a:gd name="connsiteY5" fmla="*/ 26489 h 357637"/>
                  <a:gd name="connsiteX6" fmla="*/ 330515 w 406232"/>
                  <a:gd name="connsiteY6" fmla="*/ 69351 h 357637"/>
                  <a:gd name="connsiteX7" fmla="*/ 278127 w 406232"/>
                  <a:gd name="connsiteY7" fmla="*/ 209845 h 357637"/>
                  <a:gd name="connsiteX8" fmla="*/ 211452 w 406232"/>
                  <a:gd name="connsiteY8" fmla="*/ 305095 h 357637"/>
                  <a:gd name="connsiteX9" fmla="*/ 120964 w 406232"/>
                  <a:gd name="connsiteY9" fmla="*/ 355101 h 357637"/>
                  <a:gd name="connsiteX10" fmla="*/ 44765 w 406232"/>
                  <a:gd name="connsiteY10" fmla="*/ 345576 h 357637"/>
                  <a:gd name="connsiteX11" fmla="*/ 6665 w 406232"/>
                  <a:gd name="connsiteY11" fmla="*/ 305095 h 357637"/>
                  <a:gd name="connsiteX0" fmla="*/ 7668 w 407235"/>
                  <a:gd name="connsiteY0" fmla="*/ 305095 h 357637"/>
                  <a:gd name="connsiteX1" fmla="*/ 7668 w 407235"/>
                  <a:gd name="connsiteY1" fmla="*/ 226514 h 357637"/>
                  <a:gd name="connsiteX2" fmla="*/ 74343 w 407235"/>
                  <a:gd name="connsiteY2" fmla="*/ 128882 h 357637"/>
                  <a:gd name="connsiteX3" fmla="*/ 245793 w 407235"/>
                  <a:gd name="connsiteY3" fmla="*/ 43157 h 357637"/>
                  <a:gd name="connsiteX4" fmla="*/ 402955 w 407235"/>
                  <a:gd name="connsiteY4" fmla="*/ 295 h 357637"/>
                  <a:gd name="connsiteX5" fmla="*/ 360093 w 407235"/>
                  <a:gd name="connsiteY5" fmla="*/ 26489 h 357637"/>
                  <a:gd name="connsiteX6" fmla="*/ 331518 w 407235"/>
                  <a:gd name="connsiteY6" fmla="*/ 69351 h 357637"/>
                  <a:gd name="connsiteX7" fmla="*/ 279130 w 407235"/>
                  <a:gd name="connsiteY7" fmla="*/ 209845 h 357637"/>
                  <a:gd name="connsiteX8" fmla="*/ 212455 w 407235"/>
                  <a:gd name="connsiteY8" fmla="*/ 305095 h 357637"/>
                  <a:gd name="connsiteX9" fmla="*/ 121967 w 407235"/>
                  <a:gd name="connsiteY9" fmla="*/ 355101 h 357637"/>
                  <a:gd name="connsiteX10" fmla="*/ 45768 w 407235"/>
                  <a:gd name="connsiteY10" fmla="*/ 345576 h 357637"/>
                  <a:gd name="connsiteX11" fmla="*/ 7668 w 407235"/>
                  <a:gd name="connsiteY11" fmla="*/ 305095 h 357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7235" h="357637">
                    <a:moveTo>
                      <a:pt x="7668" y="305095"/>
                    </a:moveTo>
                    <a:cubicBezTo>
                      <a:pt x="1318" y="285251"/>
                      <a:pt x="-5826" y="270170"/>
                      <a:pt x="7668" y="226514"/>
                    </a:cubicBezTo>
                    <a:cubicBezTo>
                      <a:pt x="21162" y="182858"/>
                      <a:pt x="48943" y="149916"/>
                      <a:pt x="74343" y="128882"/>
                    </a:cubicBezTo>
                    <a:cubicBezTo>
                      <a:pt x="99743" y="107848"/>
                      <a:pt x="191024" y="64588"/>
                      <a:pt x="245793" y="43157"/>
                    </a:cubicBezTo>
                    <a:cubicBezTo>
                      <a:pt x="300562" y="21726"/>
                      <a:pt x="383905" y="3073"/>
                      <a:pt x="402955" y="295"/>
                    </a:cubicBezTo>
                    <a:cubicBezTo>
                      <a:pt x="422005" y="-2483"/>
                      <a:pt x="371999" y="14980"/>
                      <a:pt x="360093" y="26489"/>
                    </a:cubicBezTo>
                    <a:cubicBezTo>
                      <a:pt x="348187" y="37998"/>
                      <a:pt x="345012" y="38792"/>
                      <a:pt x="331518" y="69351"/>
                    </a:cubicBezTo>
                    <a:cubicBezTo>
                      <a:pt x="318024" y="99910"/>
                      <a:pt x="298974" y="170554"/>
                      <a:pt x="279130" y="209845"/>
                    </a:cubicBezTo>
                    <a:cubicBezTo>
                      <a:pt x="259286" y="249136"/>
                      <a:pt x="238649" y="280886"/>
                      <a:pt x="212455" y="305095"/>
                    </a:cubicBezTo>
                    <a:cubicBezTo>
                      <a:pt x="186261" y="329304"/>
                      <a:pt x="149748" y="348354"/>
                      <a:pt x="121967" y="355101"/>
                    </a:cubicBezTo>
                    <a:cubicBezTo>
                      <a:pt x="94186" y="361848"/>
                      <a:pt x="64818" y="353910"/>
                      <a:pt x="45768" y="345576"/>
                    </a:cubicBezTo>
                    <a:cubicBezTo>
                      <a:pt x="26718" y="337242"/>
                      <a:pt x="14018" y="324939"/>
                      <a:pt x="7668" y="30509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4" name="任意多边形 32">
                <a:extLst>
                  <a:ext uri="{FF2B5EF4-FFF2-40B4-BE49-F238E27FC236}">
                    <a16:creationId xmlns:a16="http://schemas.microsoft.com/office/drawing/2014/main" id="{B40C5D99-7E21-4C40-9897-2A8915BDF06F}"/>
                  </a:ext>
                </a:extLst>
              </p:cNvPr>
              <p:cNvSpPr/>
              <p:nvPr/>
            </p:nvSpPr>
            <p:spPr>
              <a:xfrm>
                <a:off x="10760386" y="4337977"/>
                <a:ext cx="95196" cy="121637"/>
              </a:xfrm>
              <a:custGeom>
                <a:avLst/>
                <a:gdLst>
                  <a:gd name="connsiteX0" fmla="*/ 114303 w 114583"/>
                  <a:gd name="connsiteY0" fmla="*/ 621 h 110589"/>
                  <a:gd name="connsiteX1" fmla="*/ 66678 w 114583"/>
                  <a:gd name="connsiteY1" fmla="*/ 60153 h 110589"/>
                  <a:gd name="connsiteX2" fmla="*/ 40484 w 114583"/>
                  <a:gd name="connsiteY2" fmla="*/ 110159 h 110589"/>
                  <a:gd name="connsiteX3" fmla="*/ 3 w 114583"/>
                  <a:gd name="connsiteY3" fmla="*/ 81584 h 110589"/>
                  <a:gd name="connsiteX4" fmla="*/ 42865 w 114583"/>
                  <a:gd name="connsiteY4" fmla="*/ 33959 h 110589"/>
                  <a:gd name="connsiteX5" fmla="*/ 114303 w 114583"/>
                  <a:gd name="connsiteY5" fmla="*/ 621 h 110589"/>
                  <a:gd name="connsiteX0" fmla="*/ 114303 w 114766"/>
                  <a:gd name="connsiteY0" fmla="*/ 7143 h 117111"/>
                  <a:gd name="connsiteX1" fmla="*/ 66678 w 114766"/>
                  <a:gd name="connsiteY1" fmla="*/ 66675 h 117111"/>
                  <a:gd name="connsiteX2" fmla="*/ 40484 w 114766"/>
                  <a:gd name="connsiteY2" fmla="*/ 116681 h 117111"/>
                  <a:gd name="connsiteX3" fmla="*/ 3 w 114766"/>
                  <a:gd name="connsiteY3" fmla="*/ 88106 h 117111"/>
                  <a:gd name="connsiteX4" fmla="*/ 42865 w 114766"/>
                  <a:gd name="connsiteY4" fmla="*/ 40481 h 117111"/>
                  <a:gd name="connsiteX5" fmla="*/ 88109 w 114766"/>
                  <a:gd name="connsiteY5" fmla="*/ 4762 h 117111"/>
                  <a:gd name="connsiteX6" fmla="*/ 114303 w 114766"/>
                  <a:gd name="connsiteY6" fmla="*/ 7143 h 117111"/>
                  <a:gd name="connsiteX0" fmla="*/ 114306 w 114769"/>
                  <a:gd name="connsiteY0" fmla="*/ 7143 h 109586"/>
                  <a:gd name="connsiteX1" fmla="*/ 66681 w 114769"/>
                  <a:gd name="connsiteY1" fmla="*/ 66675 h 109586"/>
                  <a:gd name="connsiteX2" fmla="*/ 29099 w 114769"/>
                  <a:gd name="connsiteY2" fmla="*/ 108934 h 109586"/>
                  <a:gd name="connsiteX3" fmla="*/ 6 w 114769"/>
                  <a:gd name="connsiteY3" fmla="*/ 88106 h 109586"/>
                  <a:gd name="connsiteX4" fmla="*/ 42868 w 114769"/>
                  <a:gd name="connsiteY4" fmla="*/ 40481 h 109586"/>
                  <a:gd name="connsiteX5" fmla="*/ 88112 w 114769"/>
                  <a:gd name="connsiteY5" fmla="*/ 4762 h 109586"/>
                  <a:gd name="connsiteX6" fmla="*/ 114306 w 114769"/>
                  <a:gd name="connsiteY6" fmla="*/ 7143 h 109586"/>
                  <a:gd name="connsiteX0" fmla="*/ 148467 w 148642"/>
                  <a:gd name="connsiteY0" fmla="*/ 2864 h 123382"/>
                  <a:gd name="connsiteX1" fmla="*/ 66681 w 148642"/>
                  <a:gd name="connsiteY1" fmla="*/ 80472 h 123382"/>
                  <a:gd name="connsiteX2" fmla="*/ 29099 w 148642"/>
                  <a:gd name="connsiteY2" fmla="*/ 122731 h 123382"/>
                  <a:gd name="connsiteX3" fmla="*/ 6 w 148642"/>
                  <a:gd name="connsiteY3" fmla="*/ 101903 h 123382"/>
                  <a:gd name="connsiteX4" fmla="*/ 42868 w 148642"/>
                  <a:gd name="connsiteY4" fmla="*/ 54278 h 123382"/>
                  <a:gd name="connsiteX5" fmla="*/ 88112 w 148642"/>
                  <a:gd name="connsiteY5" fmla="*/ 18559 h 123382"/>
                  <a:gd name="connsiteX6" fmla="*/ 148467 w 148642"/>
                  <a:gd name="connsiteY6" fmla="*/ 2864 h 123382"/>
                  <a:gd name="connsiteX0" fmla="*/ 148467 w 151739"/>
                  <a:gd name="connsiteY0" fmla="*/ 11381 h 131899"/>
                  <a:gd name="connsiteX1" fmla="*/ 66681 w 151739"/>
                  <a:gd name="connsiteY1" fmla="*/ 88989 h 131899"/>
                  <a:gd name="connsiteX2" fmla="*/ 29099 w 151739"/>
                  <a:gd name="connsiteY2" fmla="*/ 131248 h 131899"/>
                  <a:gd name="connsiteX3" fmla="*/ 6 w 151739"/>
                  <a:gd name="connsiteY3" fmla="*/ 110420 h 131899"/>
                  <a:gd name="connsiteX4" fmla="*/ 42868 w 151739"/>
                  <a:gd name="connsiteY4" fmla="*/ 62795 h 131899"/>
                  <a:gd name="connsiteX5" fmla="*/ 129865 w 151739"/>
                  <a:gd name="connsiteY5" fmla="*/ 3837 h 131899"/>
                  <a:gd name="connsiteX6" fmla="*/ 148467 w 151739"/>
                  <a:gd name="connsiteY6" fmla="*/ 11381 h 131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1739" h="131899">
                    <a:moveTo>
                      <a:pt x="148467" y="11381"/>
                    </a:moveTo>
                    <a:cubicBezTo>
                      <a:pt x="137936" y="25573"/>
                      <a:pt x="86576" y="69011"/>
                      <a:pt x="66681" y="88989"/>
                    </a:cubicBezTo>
                    <a:cubicBezTo>
                      <a:pt x="46786" y="108967"/>
                      <a:pt x="40211" y="127676"/>
                      <a:pt x="29099" y="131248"/>
                    </a:cubicBezTo>
                    <a:cubicBezTo>
                      <a:pt x="17987" y="134820"/>
                      <a:pt x="-391" y="123120"/>
                      <a:pt x="6" y="110420"/>
                    </a:cubicBezTo>
                    <a:cubicBezTo>
                      <a:pt x="403" y="97720"/>
                      <a:pt x="21225" y="80559"/>
                      <a:pt x="42868" y="62795"/>
                    </a:cubicBezTo>
                    <a:cubicBezTo>
                      <a:pt x="64511" y="45031"/>
                      <a:pt x="117959" y="9393"/>
                      <a:pt x="129865" y="3837"/>
                    </a:cubicBezTo>
                    <a:cubicBezTo>
                      <a:pt x="141771" y="-1719"/>
                      <a:pt x="158998" y="-2811"/>
                      <a:pt x="148467" y="1138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31" name="任意多边形 29">
              <a:extLst>
                <a:ext uri="{FF2B5EF4-FFF2-40B4-BE49-F238E27FC236}">
                  <a16:creationId xmlns:a16="http://schemas.microsoft.com/office/drawing/2014/main" id="{41AAF131-A311-4B45-97ED-CD24E5352A40}"/>
                </a:ext>
              </a:extLst>
            </p:cNvPr>
            <p:cNvSpPr/>
            <p:nvPr/>
          </p:nvSpPr>
          <p:spPr>
            <a:xfrm>
              <a:off x="3070141" y="5369694"/>
              <a:ext cx="323420" cy="355925"/>
            </a:xfrm>
            <a:custGeom>
              <a:avLst/>
              <a:gdLst>
                <a:gd name="connsiteX0" fmla="*/ 319140 w 323420"/>
                <a:gd name="connsiteY0" fmla="*/ 295 h 355925"/>
                <a:gd name="connsiteX1" fmla="*/ 276278 w 323420"/>
                <a:gd name="connsiteY1" fmla="*/ 26489 h 355925"/>
                <a:gd name="connsiteX2" fmla="*/ 247703 w 323420"/>
                <a:gd name="connsiteY2" fmla="*/ 69351 h 355925"/>
                <a:gd name="connsiteX3" fmla="*/ 195315 w 323420"/>
                <a:gd name="connsiteY3" fmla="*/ 209845 h 355925"/>
                <a:gd name="connsiteX4" fmla="*/ 128640 w 323420"/>
                <a:gd name="connsiteY4" fmla="*/ 305095 h 355925"/>
                <a:gd name="connsiteX5" fmla="*/ 84656 w 323420"/>
                <a:gd name="connsiteY5" fmla="*/ 336177 h 355925"/>
                <a:gd name="connsiteX6" fmla="*/ 36710 w 323420"/>
                <a:gd name="connsiteY6" fmla="*/ 355132 h 355925"/>
                <a:gd name="connsiteX7" fmla="*/ 0 w 323420"/>
                <a:gd name="connsiteY7" fmla="*/ 355925 h 355925"/>
                <a:gd name="connsiteX8" fmla="*/ 82794 w 323420"/>
                <a:gd name="connsiteY8" fmla="*/ 77974 h 355925"/>
                <a:gd name="connsiteX9" fmla="*/ 115655 w 323420"/>
                <a:gd name="connsiteY9" fmla="*/ 62635 h 355925"/>
                <a:gd name="connsiteX10" fmla="*/ 161978 w 323420"/>
                <a:gd name="connsiteY10" fmla="*/ 43157 h 355925"/>
                <a:gd name="connsiteX11" fmla="*/ 319140 w 323420"/>
                <a:gd name="connsiteY11" fmla="*/ 295 h 35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3420" h="355925">
                  <a:moveTo>
                    <a:pt x="319140" y="295"/>
                  </a:moveTo>
                  <a:cubicBezTo>
                    <a:pt x="338190" y="-2483"/>
                    <a:pt x="288184" y="14980"/>
                    <a:pt x="276278" y="26489"/>
                  </a:cubicBezTo>
                  <a:cubicBezTo>
                    <a:pt x="264372" y="37998"/>
                    <a:pt x="261197" y="38792"/>
                    <a:pt x="247703" y="69351"/>
                  </a:cubicBezTo>
                  <a:cubicBezTo>
                    <a:pt x="234209" y="99910"/>
                    <a:pt x="215159" y="170554"/>
                    <a:pt x="195315" y="209845"/>
                  </a:cubicBezTo>
                  <a:cubicBezTo>
                    <a:pt x="175471" y="249136"/>
                    <a:pt x="154834" y="280886"/>
                    <a:pt x="128640" y="305095"/>
                  </a:cubicBezTo>
                  <a:lnTo>
                    <a:pt x="84656" y="336177"/>
                  </a:lnTo>
                  <a:lnTo>
                    <a:pt x="36710" y="355132"/>
                  </a:lnTo>
                  <a:lnTo>
                    <a:pt x="0" y="355925"/>
                  </a:lnTo>
                  <a:lnTo>
                    <a:pt x="82794" y="77974"/>
                  </a:lnTo>
                  <a:lnTo>
                    <a:pt x="115655" y="62635"/>
                  </a:lnTo>
                  <a:cubicBezTo>
                    <a:pt x="132312" y="55237"/>
                    <a:pt x="148286" y="48515"/>
                    <a:pt x="161978" y="43157"/>
                  </a:cubicBezTo>
                  <a:cubicBezTo>
                    <a:pt x="216747" y="21726"/>
                    <a:pt x="300090" y="3073"/>
                    <a:pt x="319140" y="2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2" name="任意多边形 30">
              <a:extLst>
                <a:ext uri="{FF2B5EF4-FFF2-40B4-BE49-F238E27FC236}">
                  <a16:creationId xmlns:a16="http://schemas.microsoft.com/office/drawing/2014/main" id="{370BB744-2194-4831-9447-77F92085BA95}"/>
                </a:ext>
              </a:extLst>
            </p:cNvPr>
            <p:cNvSpPr/>
            <p:nvPr/>
          </p:nvSpPr>
          <p:spPr>
            <a:xfrm>
              <a:off x="2996123" y="5505148"/>
              <a:ext cx="181927" cy="183765"/>
            </a:xfrm>
            <a:custGeom>
              <a:avLst/>
              <a:gdLst>
                <a:gd name="connsiteX0" fmla="*/ 975 w 178496"/>
                <a:gd name="connsiteY0" fmla="*/ 166776 h 170879"/>
                <a:gd name="connsiteX1" fmla="*/ 91463 w 178496"/>
                <a:gd name="connsiteY1" fmla="*/ 64383 h 170879"/>
                <a:gd name="connsiteX2" fmla="*/ 177188 w 178496"/>
                <a:gd name="connsiteY2" fmla="*/ 89 h 170879"/>
                <a:gd name="connsiteX3" fmla="*/ 136706 w 178496"/>
                <a:gd name="connsiteY3" fmla="*/ 52476 h 170879"/>
                <a:gd name="connsiteX4" fmla="*/ 48600 w 178496"/>
                <a:gd name="connsiteY4" fmla="*/ 138201 h 170879"/>
                <a:gd name="connsiteX5" fmla="*/ 975 w 178496"/>
                <a:gd name="connsiteY5" fmla="*/ 166776 h 170879"/>
                <a:gd name="connsiteX0" fmla="*/ 3352 w 180873"/>
                <a:gd name="connsiteY0" fmla="*/ 166776 h 173137"/>
                <a:gd name="connsiteX1" fmla="*/ 93840 w 180873"/>
                <a:gd name="connsiteY1" fmla="*/ 64383 h 173137"/>
                <a:gd name="connsiteX2" fmla="*/ 179565 w 180873"/>
                <a:gd name="connsiteY2" fmla="*/ 89 h 173137"/>
                <a:gd name="connsiteX3" fmla="*/ 139083 w 180873"/>
                <a:gd name="connsiteY3" fmla="*/ 52476 h 173137"/>
                <a:gd name="connsiteX4" fmla="*/ 50977 w 180873"/>
                <a:gd name="connsiteY4" fmla="*/ 138201 h 173137"/>
                <a:gd name="connsiteX5" fmla="*/ 22402 w 180873"/>
                <a:gd name="connsiteY5" fmla="*/ 159633 h 173137"/>
                <a:gd name="connsiteX6" fmla="*/ 3352 w 180873"/>
                <a:gd name="connsiteY6" fmla="*/ 166776 h 173137"/>
                <a:gd name="connsiteX0" fmla="*/ 4789 w 182310"/>
                <a:gd name="connsiteY0" fmla="*/ 166776 h 185696"/>
                <a:gd name="connsiteX1" fmla="*/ 95277 w 182310"/>
                <a:gd name="connsiteY1" fmla="*/ 64383 h 185696"/>
                <a:gd name="connsiteX2" fmla="*/ 181002 w 182310"/>
                <a:gd name="connsiteY2" fmla="*/ 89 h 185696"/>
                <a:gd name="connsiteX3" fmla="*/ 140520 w 182310"/>
                <a:gd name="connsiteY3" fmla="*/ 52476 h 185696"/>
                <a:gd name="connsiteX4" fmla="*/ 52414 w 182310"/>
                <a:gd name="connsiteY4" fmla="*/ 138201 h 185696"/>
                <a:gd name="connsiteX5" fmla="*/ 16695 w 182310"/>
                <a:gd name="connsiteY5" fmla="*/ 183445 h 185696"/>
                <a:gd name="connsiteX6" fmla="*/ 4789 w 182310"/>
                <a:gd name="connsiteY6" fmla="*/ 166776 h 185696"/>
                <a:gd name="connsiteX0" fmla="*/ 4789 w 181809"/>
                <a:gd name="connsiteY0" fmla="*/ 166776 h 185696"/>
                <a:gd name="connsiteX1" fmla="*/ 95277 w 181809"/>
                <a:gd name="connsiteY1" fmla="*/ 64383 h 185696"/>
                <a:gd name="connsiteX2" fmla="*/ 181002 w 181809"/>
                <a:gd name="connsiteY2" fmla="*/ 89 h 185696"/>
                <a:gd name="connsiteX3" fmla="*/ 133376 w 181809"/>
                <a:gd name="connsiteY3" fmla="*/ 52476 h 185696"/>
                <a:gd name="connsiteX4" fmla="*/ 52414 w 181809"/>
                <a:gd name="connsiteY4" fmla="*/ 138201 h 185696"/>
                <a:gd name="connsiteX5" fmla="*/ 16695 w 181809"/>
                <a:gd name="connsiteY5" fmla="*/ 183445 h 185696"/>
                <a:gd name="connsiteX6" fmla="*/ 4789 w 181809"/>
                <a:gd name="connsiteY6" fmla="*/ 166776 h 185696"/>
                <a:gd name="connsiteX0" fmla="*/ 4789 w 181809"/>
                <a:gd name="connsiteY0" fmla="*/ 166776 h 185696"/>
                <a:gd name="connsiteX1" fmla="*/ 95277 w 181809"/>
                <a:gd name="connsiteY1" fmla="*/ 64383 h 185696"/>
                <a:gd name="connsiteX2" fmla="*/ 181002 w 181809"/>
                <a:gd name="connsiteY2" fmla="*/ 89 h 185696"/>
                <a:gd name="connsiteX3" fmla="*/ 133376 w 181809"/>
                <a:gd name="connsiteY3" fmla="*/ 52476 h 185696"/>
                <a:gd name="connsiteX4" fmla="*/ 52414 w 181809"/>
                <a:gd name="connsiteY4" fmla="*/ 133439 h 185696"/>
                <a:gd name="connsiteX5" fmla="*/ 16695 w 181809"/>
                <a:gd name="connsiteY5" fmla="*/ 183445 h 185696"/>
                <a:gd name="connsiteX6" fmla="*/ 4789 w 181809"/>
                <a:gd name="connsiteY6" fmla="*/ 166776 h 185696"/>
                <a:gd name="connsiteX0" fmla="*/ 6892 w 183912"/>
                <a:gd name="connsiteY0" fmla="*/ 166776 h 183799"/>
                <a:gd name="connsiteX1" fmla="*/ 97380 w 183912"/>
                <a:gd name="connsiteY1" fmla="*/ 64383 h 183799"/>
                <a:gd name="connsiteX2" fmla="*/ 183105 w 183912"/>
                <a:gd name="connsiteY2" fmla="*/ 89 h 183799"/>
                <a:gd name="connsiteX3" fmla="*/ 135479 w 183912"/>
                <a:gd name="connsiteY3" fmla="*/ 52476 h 183799"/>
                <a:gd name="connsiteX4" fmla="*/ 54517 w 183912"/>
                <a:gd name="connsiteY4" fmla="*/ 133439 h 183799"/>
                <a:gd name="connsiteX5" fmla="*/ 11655 w 183912"/>
                <a:gd name="connsiteY5" fmla="*/ 181064 h 183799"/>
                <a:gd name="connsiteX6" fmla="*/ 6892 w 183912"/>
                <a:gd name="connsiteY6" fmla="*/ 166776 h 183799"/>
                <a:gd name="connsiteX0" fmla="*/ 6892 w 183575"/>
                <a:gd name="connsiteY0" fmla="*/ 166823 h 183846"/>
                <a:gd name="connsiteX1" fmla="*/ 97380 w 183575"/>
                <a:gd name="connsiteY1" fmla="*/ 64430 h 183846"/>
                <a:gd name="connsiteX2" fmla="*/ 183105 w 183575"/>
                <a:gd name="connsiteY2" fmla="*/ 136 h 183846"/>
                <a:gd name="connsiteX3" fmla="*/ 128336 w 183575"/>
                <a:gd name="connsiteY3" fmla="*/ 50142 h 183846"/>
                <a:gd name="connsiteX4" fmla="*/ 54517 w 183575"/>
                <a:gd name="connsiteY4" fmla="*/ 133486 h 183846"/>
                <a:gd name="connsiteX5" fmla="*/ 11655 w 183575"/>
                <a:gd name="connsiteY5" fmla="*/ 181111 h 183846"/>
                <a:gd name="connsiteX6" fmla="*/ 6892 w 183575"/>
                <a:gd name="connsiteY6" fmla="*/ 166823 h 183846"/>
                <a:gd name="connsiteX0" fmla="*/ 6892 w 183417"/>
                <a:gd name="connsiteY0" fmla="*/ 166742 h 183765"/>
                <a:gd name="connsiteX1" fmla="*/ 97380 w 183417"/>
                <a:gd name="connsiteY1" fmla="*/ 64349 h 183765"/>
                <a:gd name="connsiteX2" fmla="*/ 183105 w 183417"/>
                <a:gd name="connsiteY2" fmla="*/ 55 h 183765"/>
                <a:gd name="connsiteX3" fmla="*/ 123574 w 183417"/>
                <a:gd name="connsiteY3" fmla="*/ 54824 h 183765"/>
                <a:gd name="connsiteX4" fmla="*/ 54517 w 183417"/>
                <a:gd name="connsiteY4" fmla="*/ 133405 h 183765"/>
                <a:gd name="connsiteX5" fmla="*/ 11655 w 183417"/>
                <a:gd name="connsiteY5" fmla="*/ 181030 h 183765"/>
                <a:gd name="connsiteX6" fmla="*/ 6892 w 183417"/>
                <a:gd name="connsiteY6" fmla="*/ 166742 h 183765"/>
                <a:gd name="connsiteX0" fmla="*/ 5402 w 181927"/>
                <a:gd name="connsiteY0" fmla="*/ 166742 h 183765"/>
                <a:gd name="connsiteX1" fmla="*/ 95890 w 181927"/>
                <a:gd name="connsiteY1" fmla="*/ 64349 h 183765"/>
                <a:gd name="connsiteX2" fmla="*/ 181615 w 181927"/>
                <a:gd name="connsiteY2" fmla="*/ 55 h 183765"/>
                <a:gd name="connsiteX3" fmla="*/ 122084 w 181927"/>
                <a:gd name="connsiteY3" fmla="*/ 54824 h 183765"/>
                <a:gd name="connsiteX4" fmla="*/ 53027 w 181927"/>
                <a:gd name="connsiteY4" fmla="*/ 133405 h 183765"/>
                <a:gd name="connsiteX5" fmla="*/ 14927 w 181927"/>
                <a:gd name="connsiteY5" fmla="*/ 181030 h 183765"/>
                <a:gd name="connsiteX6" fmla="*/ 5402 w 181927"/>
                <a:gd name="connsiteY6" fmla="*/ 166742 h 18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927" h="183765">
                  <a:moveTo>
                    <a:pt x="5402" y="166742"/>
                  </a:moveTo>
                  <a:cubicBezTo>
                    <a:pt x="18896" y="147295"/>
                    <a:pt x="66521" y="92130"/>
                    <a:pt x="95890" y="64349"/>
                  </a:cubicBezTo>
                  <a:cubicBezTo>
                    <a:pt x="125259" y="36568"/>
                    <a:pt x="177249" y="1642"/>
                    <a:pt x="181615" y="55"/>
                  </a:cubicBezTo>
                  <a:cubicBezTo>
                    <a:pt x="185981" y="-1532"/>
                    <a:pt x="143515" y="31805"/>
                    <a:pt x="122084" y="54824"/>
                  </a:cubicBezTo>
                  <a:cubicBezTo>
                    <a:pt x="100653" y="77843"/>
                    <a:pt x="70886" y="112371"/>
                    <a:pt x="53027" y="133405"/>
                  </a:cubicBezTo>
                  <a:cubicBezTo>
                    <a:pt x="35168" y="154439"/>
                    <a:pt x="22865" y="176268"/>
                    <a:pt x="14927" y="181030"/>
                  </a:cubicBezTo>
                  <a:cubicBezTo>
                    <a:pt x="6990" y="185793"/>
                    <a:pt x="-8092" y="186189"/>
                    <a:pt x="5402" y="16674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5CB24F39-AE75-4951-BAD0-305EE430C96C}"/>
              </a:ext>
            </a:extLst>
          </p:cNvPr>
          <p:cNvSpPr/>
          <p:nvPr/>
        </p:nvSpPr>
        <p:spPr>
          <a:xfrm>
            <a:off x="6457710" y="2180850"/>
            <a:ext cx="1031033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交互性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47">
            <a:extLst>
              <a:ext uri="{FF2B5EF4-FFF2-40B4-BE49-F238E27FC236}">
                <a16:creationId xmlns:a16="http://schemas.microsoft.com/office/drawing/2014/main" id="{913A4EAF-DF36-4F50-AD36-442ED5B47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7710" y="2665346"/>
            <a:ext cx="2416910" cy="905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浅目录层级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工作流程直观简洁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快速上手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2BAF9259-EECF-4D51-A487-E2AB9899CD5D}"/>
              </a:ext>
            </a:extLst>
          </p:cNvPr>
          <p:cNvSpPr/>
          <p:nvPr/>
        </p:nvSpPr>
        <p:spPr>
          <a:xfrm>
            <a:off x="9022528" y="2180850"/>
            <a:ext cx="1031033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稳定性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 47">
            <a:extLst>
              <a:ext uri="{FF2B5EF4-FFF2-40B4-BE49-F238E27FC236}">
                <a16:creationId xmlns:a16="http://schemas.microsoft.com/office/drawing/2014/main" id="{36469439-E668-4623-9EFB-87F86E8D0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2527" y="2665346"/>
            <a:ext cx="2400510" cy="905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高并发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高可用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高性能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BD791A6-B913-43B0-8485-246300BE33B1}"/>
              </a:ext>
            </a:extLst>
          </p:cNvPr>
          <p:cNvSpPr/>
          <p:nvPr/>
        </p:nvSpPr>
        <p:spPr>
          <a:xfrm>
            <a:off x="6457710" y="4239886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质量管控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矩形 47">
            <a:extLst>
              <a:ext uri="{FF2B5EF4-FFF2-40B4-BE49-F238E27FC236}">
                <a16:creationId xmlns:a16="http://schemas.microsoft.com/office/drawing/2014/main" id="{54B73D35-8BFC-4F0C-9364-58ACFBDE1A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7710" y="4724382"/>
            <a:ext cx="2416910" cy="905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离群数据检测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工人评价机制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全局质量统计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10E2570-0491-435A-BE82-16687DD79138}"/>
              </a:ext>
            </a:extLst>
          </p:cNvPr>
          <p:cNvSpPr/>
          <p:nvPr/>
        </p:nvSpPr>
        <p:spPr>
          <a:xfrm>
            <a:off x="9022528" y="4239886"/>
            <a:ext cx="1031033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安全性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矩形 47">
            <a:extLst>
              <a:ext uri="{FF2B5EF4-FFF2-40B4-BE49-F238E27FC236}">
                <a16:creationId xmlns:a16="http://schemas.microsoft.com/office/drawing/2014/main" id="{23F7E8C5-062C-45B8-AC9D-35D1B8E92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2527" y="4724382"/>
            <a:ext cx="2400510" cy="905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数据集安全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用户信息安全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系统数据安全</a:t>
            </a:r>
          </a:p>
        </p:txBody>
      </p:sp>
    </p:spTree>
    <p:extLst>
      <p:ext uri="{BB962C8B-B14F-4D97-AF65-F5344CB8AC3E}">
        <p14:creationId xmlns:p14="http://schemas.microsoft.com/office/powerpoint/2010/main" val="3555002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 23"/>
          <p:cNvSpPr/>
          <p:nvPr/>
        </p:nvSpPr>
        <p:spPr>
          <a:xfrm flipV="1">
            <a:off x="0" y="0"/>
            <a:ext cx="12192000" cy="1567670"/>
          </a:xfrm>
          <a:custGeom>
            <a:avLst/>
            <a:gdLst>
              <a:gd name="connsiteX0" fmla="*/ 0 w 12192000"/>
              <a:gd name="connsiteY0" fmla="*/ 1567670 h 1567670"/>
              <a:gd name="connsiteX1" fmla="*/ 12192000 w 12192000"/>
              <a:gd name="connsiteY1" fmla="*/ 1567670 h 1567670"/>
              <a:gd name="connsiteX2" fmla="*/ 12192000 w 12192000"/>
              <a:gd name="connsiteY2" fmla="*/ 1429970 h 1567670"/>
              <a:gd name="connsiteX3" fmla="*/ 6117336 w 12192000"/>
              <a:gd name="connsiteY3" fmla="*/ 0 h 1567670"/>
              <a:gd name="connsiteX4" fmla="*/ 0 w 12192000"/>
              <a:gd name="connsiteY4" fmla="*/ 1429970 h 1567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567670">
                <a:moveTo>
                  <a:pt x="0" y="1567670"/>
                </a:moveTo>
                <a:lnTo>
                  <a:pt x="12192000" y="1567670"/>
                </a:lnTo>
                <a:lnTo>
                  <a:pt x="12192000" y="1429970"/>
                </a:lnTo>
                <a:lnTo>
                  <a:pt x="6117336" y="0"/>
                </a:lnTo>
                <a:lnTo>
                  <a:pt x="0" y="1429970"/>
                </a:lnTo>
                <a:close/>
              </a:path>
            </a:pathLst>
          </a:custGeom>
          <a:solidFill>
            <a:srgbClr val="81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452485" y="1944866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zh-CN" altLang="en-US" sz="2000" b="1" kern="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研究背景</a:t>
            </a:r>
            <a:endParaRPr lang="zh-CN" altLang="zh-CN" sz="2000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59171" y="2668205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  <a:defRPr/>
            </a:pPr>
            <a:r>
              <a:rPr lang="zh-CN" altLang="en-US" sz="2000" b="1" kern="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创新点</a:t>
            </a:r>
            <a:endParaRPr lang="zh-CN" altLang="zh-CN" sz="2000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452485" y="3404874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zh-CN" altLang="en-US" sz="2000" b="1" kern="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项目内容</a:t>
            </a:r>
            <a:endParaRPr lang="zh-CN" altLang="zh-CN" sz="2000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02690" y="411488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  <a:defRPr/>
            </a:pPr>
            <a:r>
              <a:rPr lang="zh-CN" altLang="en-US" sz="2000" b="1" kern="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技术路线</a:t>
            </a:r>
            <a:endParaRPr lang="zh-CN" altLang="zh-CN" sz="2000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452485" y="4838222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zh-CN" altLang="en-US" sz="2000" b="1" kern="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评价指标</a:t>
            </a:r>
            <a:endParaRPr lang="zh-CN" altLang="zh-CN" sz="2000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502690" y="5576948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  <a:defRPr/>
            </a:pPr>
            <a:r>
              <a:rPr lang="zh-CN" altLang="en-US" sz="2000" b="1" kern="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参考文献</a:t>
            </a:r>
            <a:endParaRPr lang="zh-CN" altLang="zh-CN" sz="2000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6096000" y="1405843"/>
            <a:ext cx="0" cy="5428031"/>
          </a:xfrm>
          <a:prstGeom prst="line">
            <a:avLst/>
          </a:prstGeom>
          <a:ln w="25400">
            <a:solidFill>
              <a:srgbClr val="810000"/>
            </a:solidFill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5842794" y="3345341"/>
            <a:ext cx="506412" cy="504825"/>
          </a:xfrm>
          <a:prstGeom prst="ellipse">
            <a:avLst/>
          </a:prstGeom>
          <a:solidFill>
            <a:srgbClr val="3333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3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842794" y="4071757"/>
            <a:ext cx="506412" cy="504825"/>
          </a:xfrm>
          <a:prstGeom prst="ellipse">
            <a:avLst/>
          </a:prstGeom>
          <a:solidFill>
            <a:srgbClr val="3333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4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842794" y="4798173"/>
            <a:ext cx="506412" cy="504825"/>
          </a:xfrm>
          <a:prstGeom prst="ellipse">
            <a:avLst/>
          </a:prstGeom>
          <a:solidFill>
            <a:srgbClr val="3333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5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842794" y="5524591"/>
            <a:ext cx="506412" cy="504825"/>
          </a:xfrm>
          <a:prstGeom prst="ellipse">
            <a:avLst/>
          </a:prstGeom>
          <a:solidFill>
            <a:srgbClr val="3333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6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842794" y="1892509"/>
            <a:ext cx="506412" cy="504825"/>
          </a:xfrm>
          <a:prstGeom prst="ellipse">
            <a:avLst/>
          </a:prstGeom>
          <a:solidFill>
            <a:srgbClr val="3333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1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842794" y="2618925"/>
            <a:ext cx="506412" cy="504825"/>
          </a:xfrm>
          <a:prstGeom prst="ellipse">
            <a:avLst/>
          </a:prstGeom>
          <a:solidFill>
            <a:srgbClr val="3333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2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TextBox 59"/>
          <p:cNvSpPr txBox="1">
            <a:spLocks noChangeArrowheads="1"/>
          </p:cNvSpPr>
          <p:nvPr/>
        </p:nvSpPr>
        <p:spPr bwMode="auto">
          <a:xfrm>
            <a:off x="5095185" y="422052"/>
            <a:ext cx="1962594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defTabSz="914377">
              <a:defRPr/>
            </a:pPr>
            <a:r>
              <a:rPr lang="zh-CN" altLang="en-US" sz="3200" ker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endParaRPr lang="en-US" altLang="ko-KR" sz="3200" kern="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4548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E131962-C209-A593-D4B5-9FD573EB5C9A}"/>
              </a:ext>
            </a:extLst>
          </p:cNvPr>
          <p:cNvGrpSpPr/>
          <p:nvPr/>
        </p:nvGrpSpPr>
        <p:grpSpPr>
          <a:xfrm>
            <a:off x="2839087" y="410187"/>
            <a:ext cx="2315267" cy="543667"/>
            <a:chOff x="2839087" y="410187"/>
            <a:chExt cx="2315267" cy="543667"/>
          </a:xfrm>
        </p:grpSpPr>
        <p:sp>
          <p:nvSpPr>
            <p:cNvPr id="3" name="矩形 3">
              <a:extLst>
                <a:ext uri="{FF2B5EF4-FFF2-40B4-BE49-F238E27FC236}">
                  <a16:creationId xmlns:a16="http://schemas.microsoft.com/office/drawing/2014/main" id="{A10CA444-6FF5-8B21-C36C-10C6718D1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2883" y="410187"/>
              <a:ext cx="1691471" cy="543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2933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  <a:sym typeface="Impact" pitchFamily="34" charset="0"/>
                </a:rPr>
                <a:t>参考文献</a:t>
              </a:r>
              <a:endPara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2D4431D3-4F71-8BD6-41C3-ED4FB0C5CC1A}"/>
                </a:ext>
              </a:extLst>
            </p:cNvPr>
            <p:cNvGrpSpPr/>
            <p:nvPr/>
          </p:nvGrpSpPr>
          <p:grpSpPr>
            <a:xfrm>
              <a:off x="2839087" y="464979"/>
              <a:ext cx="263341" cy="395013"/>
              <a:chOff x="5284519" y="1508166"/>
              <a:chExt cx="213756" cy="427512"/>
            </a:xfrm>
          </p:grpSpPr>
          <p:cxnSp>
            <p:nvCxnSpPr>
              <p:cNvPr id="5" name="直接连接符 4">
                <a:extLst>
                  <a:ext uri="{FF2B5EF4-FFF2-40B4-BE49-F238E27FC236}">
                    <a16:creationId xmlns:a16="http://schemas.microsoft.com/office/drawing/2014/main" id="{CEC1846C-E025-4928-57F1-DF5AC1DD446A}"/>
                  </a:ext>
                </a:extLst>
              </p:cNvPr>
              <p:cNvCxnSpPr/>
              <p:nvPr/>
            </p:nvCxnSpPr>
            <p:spPr>
              <a:xfrm>
                <a:off x="5284519" y="1508166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>
                <a:extLst>
                  <a:ext uri="{FF2B5EF4-FFF2-40B4-BE49-F238E27FC236}">
                    <a16:creationId xmlns:a16="http://schemas.microsoft.com/office/drawing/2014/main" id="{BB282731-E499-8858-C895-E0C1C138B47C}"/>
                  </a:ext>
                </a:extLst>
              </p:cNvPr>
              <p:cNvCxnSpPr/>
              <p:nvPr/>
            </p:nvCxnSpPr>
            <p:spPr>
              <a:xfrm flipH="1">
                <a:off x="5284519" y="1721922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A21626BA-DAF8-46DC-B9CB-56F7497D9B94}"/>
              </a:ext>
            </a:extLst>
          </p:cNvPr>
          <p:cNvSpPr txBox="1"/>
          <p:nvPr/>
        </p:nvSpPr>
        <p:spPr>
          <a:xfrm>
            <a:off x="2839086" y="1621135"/>
            <a:ext cx="8814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Kirillov A,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Mintun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E, Ravi N, et al. Segment anything[C]//Proceedings of the IEEE/CVF International Conference on Computer Vision. 2023: 4015-4026.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1D86F2F-45CB-49D3-9021-4BA0D0C6680C}"/>
              </a:ext>
            </a:extLst>
          </p:cNvPr>
          <p:cNvSpPr txBox="1"/>
          <p:nvPr/>
        </p:nvSpPr>
        <p:spPr>
          <a:xfrm>
            <a:off x="2839086" y="2566943"/>
            <a:ext cx="79101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Nassar L,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Karray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F. Overview of the crowdsourcing process[J]. Knowledge and Information Systems, 2019, 60: 1-24.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5F1AB24-7B25-45A7-8C69-4B46EE0563CE}"/>
              </a:ext>
            </a:extLst>
          </p:cNvPr>
          <p:cNvSpPr txBox="1"/>
          <p:nvPr/>
        </p:nvSpPr>
        <p:spPr>
          <a:xfrm>
            <a:off x="2839086" y="3667205"/>
            <a:ext cx="84734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Hsueh P Y, Melville P,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Sindhwani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V. Data quality from crowdsourcing: a study of annotation selection criteria[C]//Proceedings of the NAACL HLT 2009 workshop on active learning for natural language processing. 2009: 27-35.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3265CE7-7558-422C-90C6-BA6490DFEA70}"/>
              </a:ext>
            </a:extLst>
          </p:cNvPr>
          <p:cNvSpPr txBox="1"/>
          <p:nvPr/>
        </p:nvSpPr>
        <p:spPr>
          <a:xfrm>
            <a:off x="2839085" y="5063798"/>
            <a:ext cx="82841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朱子健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蔡树林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张墨轩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等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一种基于众包的数据标注系统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[J].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金陵科技学院学报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2019, 35(4): 20-24.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7716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721264" y="3443954"/>
            <a:ext cx="27494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solidFill>
                  <a:srgbClr val="81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恳请各位老师批评指正</a:t>
            </a:r>
          </a:p>
        </p:txBody>
      </p:sp>
      <p:sp>
        <p:nvSpPr>
          <p:cNvPr id="8" name="矩形 7"/>
          <p:cNvSpPr/>
          <p:nvPr/>
        </p:nvSpPr>
        <p:spPr>
          <a:xfrm>
            <a:off x="1078957" y="1965453"/>
            <a:ext cx="10034086" cy="13334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200" b="1" dirty="0">
                <a:solidFill>
                  <a:srgbClr val="81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谢 观 看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2382253" y="3304674"/>
            <a:ext cx="7427495" cy="0"/>
          </a:xfrm>
          <a:prstGeom prst="line">
            <a:avLst/>
          </a:prstGeom>
          <a:ln w="41275">
            <a:solidFill>
              <a:srgbClr val="81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 flipV="1">
            <a:off x="0" y="4339388"/>
            <a:ext cx="12192000" cy="1763868"/>
          </a:xfrm>
          <a:custGeom>
            <a:avLst/>
            <a:gdLst>
              <a:gd name="connsiteX0" fmla="*/ 0 w 12192000"/>
              <a:gd name="connsiteY0" fmla="*/ 1756611 h 1756611"/>
              <a:gd name="connsiteX1" fmla="*/ 5860210 w 12192000"/>
              <a:gd name="connsiteY1" fmla="*/ 1756611 h 1756611"/>
              <a:gd name="connsiteX2" fmla="*/ 6096001 w 12192000"/>
              <a:gd name="connsiteY2" fmla="*/ 1350075 h 1756611"/>
              <a:gd name="connsiteX3" fmla="*/ 6331792 w 12192000"/>
              <a:gd name="connsiteY3" fmla="*/ 1756611 h 1756611"/>
              <a:gd name="connsiteX4" fmla="*/ 12192000 w 12192000"/>
              <a:gd name="connsiteY4" fmla="*/ 1756611 h 1756611"/>
              <a:gd name="connsiteX5" fmla="*/ 12192000 w 12192000"/>
              <a:gd name="connsiteY5" fmla="*/ 0 h 1756611"/>
              <a:gd name="connsiteX6" fmla="*/ 0 w 12192000"/>
              <a:gd name="connsiteY6" fmla="*/ 0 h 1756611"/>
              <a:gd name="connsiteX7" fmla="*/ 0 w 12192000"/>
              <a:gd name="connsiteY7" fmla="*/ 1756611 h 1756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756611">
                <a:moveTo>
                  <a:pt x="0" y="1756611"/>
                </a:moveTo>
                <a:lnTo>
                  <a:pt x="5860210" y="1756611"/>
                </a:lnTo>
                <a:lnTo>
                  <a:pt x="6096001" y="1350075"/>
                </a:lnTo>
                <a:lnTo>
                  <a:pt x="6331792" y="1756611"/>
                </a:lnTo>
                <a:lnTo>
                  <a:pt x="12192000" y="1756611"/>
                </a:lnTo>
                <a:lnTo>
                  <a:pt x="12192000" y="0"/>
                </a:lnTo>
                <a:lnTo>
                  <a:pt x="0" y="0"/>
                </a:lnTo>
                <a:lnTo>
                  <a:pt x="0" y="1756611"/>
                </a:lnTo>
                <a:close/>
              </a:path>
            </a:pathLst>
          </a:custGeom>
          <a:solidFill>
            <a:srgbClr val="81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378405" y="5062832"/>
            <a:ext cx="10297777" cy="551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Sapphire</a:t>
            </a:r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：基于</a:t>
            </a:r>
            <a:r>
              <a:rPr lang="en-US" alt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SAM</a:t>
            </a:r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的智能辅助数据标注平台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173855C-1F48-373C-7579-F7A5DB065216}"/>
              </a:ext>
            </a:extLst>
          </p:cNvPr>
          <p:cNvGrpSpPr/>
          <p:nvPr/>
        </p:nvGrpSpPr>
        <p:grpSpPr>
          <a:xfrm>
            <a:off x="11082466" y="127840"/>
            <a:ext cx="2219067" cy="2119813"/>
            <a:chOff x="5535168" y="881263"/>
            <a:chExt cx="1586880" cy="1601975"/>
          </a:xfrm>
          <a:solidFill>
            <a:srgbClr val="810000"/>
          </a:solidFill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9E103E4F-3FE2-E374-A802-2B6E2D049553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BF74E528-E62C-2034-068F-35AE71BDC444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2D60094E-5810-1A07-9442-528D3FE7AF32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F7199F38-0499-3926-C8D7-FE0979C0148A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5F7CAA1F-ADDE-7BBE-F070-18222BEA4D9E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44565B01-A97F-3458-94A2-DC711C5C4F2F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B183A86A-588E-036C-565B-3FB0BAC52020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0970B22B-F2C4-9E23-BD47-78DB73A718C8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D584E879-85A7-E972-1D71-A8EF86959B63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8A14014B-5ABA-1372-6D5E-1590267D2648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883A3780-7B87-1B57-40E9-747BEE10EF5A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EAE2607F-E2E5-E7A4-B0F7-A189C3E09064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D547C1D8-7582-B344-E411-59BE2302722A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53975BDB-AEF9-1C76-62BA-6AB7F20CDF2B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31A2241A-B1CD-325D-0412-09BAE6614DDD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69FADF19-94D7-FF96-6C0E-BD2C19185F67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2B5FBCEC-EBA3-0B48-6870-0669376C89D8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DAF44048-FC34-DD63-ECDF-0ADD8CB9DCE1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1B89DFEC-6888-E264-896B-8CF1E8953413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BBC71346-DD89-F986-BB0F-D1FBCD9A0F93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B0298F2D-4115-86B3-AF2D-978DF605BF82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51D67F69-39F9-BDEF-9DAA-C5C750F0E5EB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D2508AB3-4301-9081-327B-81F7B158E85B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DA0B30D1-8AFE-3453-0E04-787D909E44AF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19F0409A-B9DA-E8D2-022D-8E65A77E648C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AA0F9152-B04B-1516-C4DB-7F6E01551E7E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B5CE1038-F8FC-2DE6-66C2-12B38ABC5DDA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627ADF53-95B9-B0F5-F6FD-93B8D7FCDD32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5D0C7FE4-F663-DCF1-39CD-F0D0885248CA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E3D1620A-6B5E-3FE4-3CF6-DA41BC400022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EC64FC45-C0E0-2422-985E-8E5DCC74C1E4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1BE11489-D035-A826-0DE3-3E8EC6FE88F5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327FD7AC-CF1D-6662-0A41-AC8C5E3EAD9E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D9A7263F-7ACB-EF07-1021-A77799B1C932}"/>
              </a:ext>
            </a:extLst>
          </p:cNvPr>
          <p:cNvGrpSpPr/>
          <p:nvPr/>
        </p:nvGrpSpPr>
        <p:grpSpPr>
          <a:xfrm>
            <a:off x="-1109533" y="128906"/>
            <a:ext cx="2219067" cy="2119813"/>
            <a:chOff x="5535168" y="881263"/>
            <a:chExt cx="1586880" cy="1601975"/>
          </a:xfrm>
          <a:solidFill>
            <a:srgbClr val="810000"/>
          </a:solidFill>
        </p:grpSpPr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C5D200B3-8F5E-26FE-ECEE-D461528EE938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669D1E0D-13DB-C6A2-A0DC-33099A8C1A84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F8C4D267-1224-7318-B4AA-9ED271632A5A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D85A1557-66AA-5C34-5E0F-F03E8F8B5363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34E18649-B0B3-25AD-6FD2-37A7F13C8CC8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DA6FC222-B124-1E05-8E54-3C19243B06C0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C245B842-B60C-F43B-B8C5-E20E825DA843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D9473F9B-D2D0-B06E-7176-8397C77BB21E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B8D986E7-A1E2-1C28-5EFB-AEF04F0100E2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6140FFBD-06CA-6C61-375B-8D5AEA391249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1326DBB5-739E-B5B6-F3AE-57E865F1BF6E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62AA4F4C-6F45-8A00-783E-C525DE559965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F66119C7-DCC7-2509-2894-34135AA23FCF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09B6F207-2C4E-DFEA-D50F-96BF2EC68A03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21404CAD-8CDD-19FA-D8F3-2757A009A5CF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7BD2A184-0E94-0568-FFAF-C0953EEA2138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2B55E619-D8DB-F4BE-516B-0EF6BFC8878E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F8365898-746B-03B5-588C-D0D089030677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10F5FB90-0AD7-724D-15EC-DDC78E6374C6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6F168ADD-759F-7EA9-25B7-10BD2ABB86FC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9577DE46-CC12-C8E2-9F79-FD58FFBBE225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81C6D092-6201-D056-BDC4-D38AED1F5A1F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E22DE57B-99D7-616B-3C4B-CF3D365A49A6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4F488F12-5011-0045-48B3-5A752DC03EBD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3285E6FD-0B62-2E44-60F8-EEA4F666867E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B0F2B83D-4DE4-A52E-954D-15C0E6683407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CFB749CB-315A-217D-EA6F-F36236A7DB80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D5E8FCCD-44B8-B4FC-53D2-39586E6B73C5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DF8C722E-21D1-6938-7972-916DD42972A1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A9BA50C0-BA2B-B8A4-BE16-F1EBEE83A46D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D267942C-642C-CE72-9732-37E5C164CDBA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BB6ED0B9-6AF2-132C-50AE-CA9535D26523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F7217B45-2A6E-262E-DB5A-7F2DF14238AA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6544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>
            <a:spLocks noChangeArrowheads="1"/>
          </p:cNvSpPr>
          <p:nvPr/>
        </p:nvSpPr>
        <p:spPr bwMode="auto">
          <a:xfrm>
            <a:off x="2728653" y="1678417"/>
            <a:ext cx="8460430" cy="417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在人工智能和机器学习领域，数据标注是训练准确模型的基础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42" name="矩形 3"/>
          <p:cNvSpPr>
            <a:spLocks noChangeArrowheads="1"/>
          </p:cNvSpPr>
          <p:nvPr/>
        </p:nvSpPr>
        <p:spPr bwMode="auto">
          <a:xfrm>
            <a:off x="3462883" y="410187"/>
            <a:ext cx="1691471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2933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选题背景</a:t>
            </a:r>
            <a:endParaRPr lang="zh-CN" altLang="en-US" sz="2933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2839087" y="464979"/>
            <a:ext cx="263341" cy="395013"/>
            <a:chOff x="5284519" y="1508166"/>
            <a:chExt cx="213756" cy="427512"/>
          </a:xfrm>
        </p:grpSpPr>
        <p:cxnSp>
          <p:nvCxnSpPr>
            <p:cNvPr id="44" name="直接连接符 43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矩形 47"/>
          <p:cNvSpPr>
            <a:spLocks noChangeArrowheads="1"/>
          </p:cNvSpPr>
          <p:nvPr/>
        </p:nvSpPr>
        <p:spPr bwMode="auto">
          <a:xfrm>
            <a:off x="7108223" y="3004906"/>
            <a:ext cx="4161442" cy="958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据澎湃新闻的报告，中国的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AIGC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数据标注市场规模已达到</a:t>
            </a:r>
            <a:r>
              <a:rPr lang="zh-CN" altLang="en-US" sz="1600" b="1">
                <a:solidFill>
                  <a:srgbClr val="81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百亿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量级，且预计未来几年将持续增长，到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2025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年市场规模将突破</a:t>
            </a:r>
            <a:r>
              <a:rPr lang="en-US" altLang="zh-CN" sz="1600" b="1">
                <a:solidFill>
                  <a:srgbClr val="81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100</a:t>
            </a:r>
            <a:r>
              <a:rPr lang="zh-CN" altLang="en-US" sz="1600" b="1">
                <a:solidFill>
                  <a:srgbClr val="81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亿元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67" name="矩形 3"/>
          <p:cNvSpPr>
            <a:spLocks noChangeArrowheads="1"/>
          </p:cNvSpPr>
          <p:nvPr/>
        </p:nvSpPr>
        <p:spPr bwMode="auto">
          <a:xfrm>
            <a:off x="7124746" y="2453249"/>
            <a:ext cx="1164407" cy="37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市场规模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7183869" y="2914200"/>
            <a:ext cx="599800" cy="4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7798719" y="2914200"/>
            <a:ext cx="1215000" cy="405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/>
          </a:p>
        </p:txBody>
      </p:sp>
      <p:sp>
        <p:nvSpPr>
          <p:cNvPr id="70" name="矩形 47"/>
          <p:cNvSpPr>
            <a:spLocks noChangeArrowheads="1"/>
          </p:cNvSpPr>
          <p:nvPr/>
        </p:nvSpPr>
        <p:spPr bwMode="auto">
          <a:xfrm>
            <a:off x="7124746" y="4689533"/>
            <a:ext cx="4161442" cy="1202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600" b="1">
                <a:solidFill>
                  <a:srgbClr val="81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手工标注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难以适应时代发展：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285750" indent="-28575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效率低下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285750" indent="-28575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成本高昂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285750" indent="-28575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难以保证一致性和准确性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71" name="矩形 3"/>
          <p:cNvSpPr>
            <a:spLocks noChangeArrowheads="1"/>
          </p:cNvSpPr>
          <p:nvPr/>
        </p:nvSpPr>
        <p:spPr bwMode="auto">
          <a:xfrm>
            <a:off x="7141269" y="4137876"/>
            <a:ext cx="1164407" cy="37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领域现状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7200392" y="4598827"/>
            <a:ext cx="599800" cy="4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/>
          <p:cNvSpPr/>
          <p:nvPr/>
        </p:nvSpPr>
        <p:spPr>
          <a:xfrm>
            <a:off x="7815242" y="4598827"/>
            <a:ext cx="1215000" cy="405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2" descr="2C9E1">
            <a:extLst>
              <a:ext uri="{FF2B5EF4-FFF2-40B4-BE49-F238E27FC236}">
                <a16:creationId xmlns:a16="http://schemas.microsoft.com/office/drawing/2014/main" id="{FA0EAB6E-422F-8663-3CD0-082A7E1DF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758" y="2453249"/>
            <a:ext cx="3734047" cy="33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970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E0A16808-6309-4260-9173-4DB82CA285F3}"/>
              </a:ext>
            </a:extLst>
          </p:cNvPr>
          <p:cNvGrpSpPr/>
          <p:nvPr/>
        </p:nvGrpSpPr>
        <p:grpSpPr>
          <a:xfrm>
            <a:off x="2066010" y="2461308"/>
            <a:ext cx="4926434" cy="3734206"/>
            <a:chOff x="1877953" y="2259537"/>
            <a:chExt cx="4926434" cy="3734206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2F444DAF-4EAC-C61C-97D0-F4EEABC136CA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2441938" y="2564994"/>
              <a:ext cx="4362449" cy="3428749"/>
            </a:xfrm>
            <a:prstGeom prst="rect">
              <a:avLst/>
            </a:prstGeom>
            <a:noFill/>
            <a:ln>
              <a:solidFill>
                <a:srgbClr val="81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CA3E237-08E6-4F73-454E-CBE2856BE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877953" y="2259537"/>
              <a:ext cx="4778919" cy="3345244"/>
            </a:xfrm>
            <a:prstGeom prst="rect">
              <a:avLst/>
            </a:prstGeom>
          </p:spPr>
        </p:pic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ABAA512C-865F-CDC4-EB7A-D187740D33C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976300" y="1506736"/>
            <a:ext cx="5656173" cy="558961"/>
          </a:xfrm>
          <a:prstGeom prst="rect">
            <a:avLst/>
          </a:prstGeom>
          <a:ln>
            <a:solidFill>
              <a:srgbClr val="81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SAM - Segment Anything Model</a:t>
            </a:r>
            <a:endParaRPr lang="zh-CN" altLang="en-US" sz="2400" b="1" dirty="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2B551C5-CA16-74F5-D170-0EE4A7CE64C6}"/>
              </a:ext>
            </a:extLst>
          </p:cNvPr>
          <p:cNvSpPr txBox="1"/>
          <p:nvPr/>
        </p:nvSpPr>
        <p:spPr>
          <a:xfrm>
            <a:off x="7243442" y="2813969"/>
            <a:ext cx="4637126" cy="3049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en-US" altLang="zh-CN" b="1" kern="100">
                <a:solidFill>
                  <a:srgbClr val="81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SAM</a:t>
            </a:r>
            <a:r>
              <a:rPr lang="zh-CN" altLang="en-US" b="1" kern="100">
                <a:solidFill>
                  <a:srgbClr val="81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模型</a:t>
            </a:r>
            <a:r>
              <a:rPr lang="zh-CN" altLang="zh-CN" sz="16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作为</a:t>
            </a:r>
            <a:r>
              <a:rPr lang="en-US" altLang="zh-CN" sz="16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Meta AI</a:t>
            </a:r>
            <a:r>
              <a:rPr lang="zh-CN" altLang="zh-CN" sz="16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推出的一种创新的图像分割模型，</a:t>
            </a:r>
            <a:r>
              <a:rPr lang="zh-CN" altLang="en-US" sz="16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堪称</a:t>
            </a:r>
            <a:r>
              <a:rPr lang="en-US" altLang="zh-CN" sz="16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NLP</a:t>
            </a:r>
            <a:r>
              <a:rPr lang="zh-CN" altLang="en-US" sz="16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领域的</a:t>
            </a:r>
            <a:r>
              <a:rPr lang="en-US" altLang="zh-CN" sz="16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foundation model</a:t>
            </a:r>
            <a:r>
              <a:rPr lang="zh-CN" altLang="en-US" sz="16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（例如</a:t>
            </a:r>
            <a:r>
              <a:rPr lang="en-US" altLang="zh-CN" sz="16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GPT</a:t>
            </a:r>
            <a:r>
              <a:rPr lang="zh-CN" altLang="en-US" sz="16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），使用</a:t>
            </a:r>
            <a:r>
              <a:rPr lang="en-US" altLang="zh-CN" sz="16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prompt engineering</a:t>
            </a:r>
            <a:r>
              <a:rPr lang="zh-CN" altLang="en-US" sz="16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机制的预训练模型，灵活地解决下游任务。</a:t>
            </a:r>
            <a:endParaRPr lang="en-US" altLang="zh-CN" sz="16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零样本分割</a:t>
            </a:r>
            <a:endParaRPr lang="en-US" altLang="zh-CN" sz="16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预训练模型</a:t>
            </a:r>
            <a:endParaRPr lang="en-US" altLang="zh-CN" sz="16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ONNX Runtime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广泛应用</a:t>
            </a:r>
            <a:endParaRPr lang="en-US" altLang="zh-CN" sz="16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3">
            <a:extLst>
              <a:ext uri="{FF2B5EF4-FFF2-40B4-BE49-F238E27FC236}">
                <a16:creationId xmlns:a16="http://schemas.microsoft.com/office/drawing/2014/main" id="{F3FE0DC2-AEE1-FC10-CC0E-2FB0C8038D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2883" y="410187"/>
            <a:ext cx="1691471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2933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技术变革</a:t>
            </a:r>
            <a:endParaRPr lang="zh-CN" altLang="en-US" sz="2933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C21E188-0E02-974A-7272-E8DBC74B02D4}"/>
              </a:ext>
            </a:extLst>
          </p:cNvPr>
          <p:cNvGrpSpPr/>
          <p:nvPr/>
        </p:nvGrpSpPr>
        <p:grpSpPr>
          <a:xfrm>
            <a:off x="2839087" y="464979"/>
            <a:ext cx="263341" cy="395013"/>
            <a:chOff x="5284519" y="1508166"/>
            <a:chExt cx="213756" cy="427512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1DEB513-E708-4855-3636-2047085DA15D}"/>
                </a:ext>
              </a:extLst>
            </p:cNvPr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95C54CA9-C6F5-E7AF-B1B8-76C5436DAA5D}"/>
                </a:ext>
              </a:extLst>
            </p:cNvPr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1820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3">
            <a:extLst>
              <a:ext uri="{FF2B5EF4-FFF2-40B4-BE49-F238E27FC236}">
                <a16:creationId xmlns:a16="http://schemas.microsoft.com/office/drawing/2014/main" id="{F3FE0DC2-AEE1-FC10-CC0E-2FB0C8038D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645" y="410191"/>
            <a:ext cx="8653313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933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Sapphire</a:t>
            </a:r>
            <a:r>
              <a:rPr lang="zh-CN" altLang="en-US" sz="2933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：基于</a:t>
            </a:r>
            <a:r>
              <a:rPr lang="en-US" altLang="zh-CN" sz="2933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SAM</a:t>
            </a:r>
            <a:r>
              <a:rPr lang="zh-CN" altLang="en-US" sz="2933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的智能辅助数据标注平台系统</a:t>
            </a:r>
            <a:endParaRPr lang="zh-CN" altLang="en-US" sz="2933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C21E188-0E02-974A-7272-E8DBC74B02D4}"/>
              </a:ext>
            </a:extLst>
          </p:cNvPr>
          <p:cNvGrpSpPr/>
          <p:nvPr/>
        </p:nvGrpSpPr>
        <p:grpSpPr>
          <a:xfrm>
            <a:off x="2261849" y="464983"/>
            <a:ext cx="263341" cy="395013"/>
            <a:chOff x="5284519" y="1508166"/>
            <a:chExt cx="213756" cy="427512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1DEB513-E708-4855-3636-2047085DA15D}"/>
                </a:ext>
              </a:extLst>
            </p:cNvPr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95C54CA9-C6F5-E7AF-B1B8-76C5436DAA5D}"/>
                </a:ext>
              </a:extLst>
            </p:cNvPr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22">
            <a:extLst>
              <a:ext uri="{FF2B5EF4-FFF2-40B4-BE49-F238E27FC236}">
                <a16:creationId xmlns:a16="http://schemas.microsoft.com/office/drawing/2014/main" id="{A56B4946-03B7-4BDA-9249-C6C4CC68A1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1545" y="1618268"/>
            <a:ext cx="1302980" cy="13021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75493" tIns="37746" rIns="75493" bIns="37746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 b="1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主要</a:t>
            </a:r>
            <a:endParaRPr lang="en-US" altLang="zh-CN" sz="2000" b="1" dirty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创新</a:t>
            </a:r>
            <a:endParaRPr lang="zh-CN" altLang="en-US" sz="2800" b="1" baseline="-30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Freeform 24">
            <a:extLst>
              <a:ext uri="{FF2B5EF4-FFF2-40B4-BE49-F238E27FC236}">
                <a16:creationId xmlns:a16="http://schemas.microsoft.com/office/drawing/2014/main" id="{FFD63934-04A8-457E-A80D-0720A9BC2E17}"/>
              </a:ext>
            </a:extLst>
          </p:cNvPr>
          <p:cNvSpPr>
            <a:spLocks noEditPoints="1"/>
          </p:cNvSpPr>
          <p:nvPr/>
        </p:nvSpPr>
        <p:spPr bwMode="auto">
          <a:xfrm>
            <a:off x="4795805" y="2092974"/>
            <a:ext cx="367084" cy="365918"/>
          </a:xfrm>
          <a:custGeom>
            <a:avLst/>
            <a:gdLst>
              <a:gd name="T0" fmla="*/ 23 w 47"/>
              <a:gd name="T1" fmla="*/ 0 h 47"/>
              <a:gd name="T2" fmla="*/ 47 w 47"/>
              <a:gd name="T3" fmla="*/ 24 h 47"/>
              <a:gd name="T4" fmla="*/ 23 w 47"/>
              <a:gd name="T5" fmla="*/ 47 h 47"/>
              <a:gd name="T6" fmla="*/ 0 w 47"/>
              <a:gd name="T7" fmla="*/ 24 h 47"/>
              <a:gd name="T8" fmla="*/ 23 w 47"/>
              <a:gd name="T9" fmla="*/ 0 h 47"/>
              <a:gd name="T10" fmla="*/ 23 w 47"/>
              <a:gd name="T11" fmla="*/ 15 h 47"/>
              <a:gd name="T12" fmla="*/ 15 w 47"/>
              <a:gd name="T13" fmla="*/ 24 h 47"/>
              <a:gd name="T14" fmla="*/ 23 w 47"/>
              <a:gd name="T15" fmla="*/ 32 h 47"/>
              <a:gd name="T16" fmla="*/ 32 w 47"/>
              <a:gd name="T17" fmla="*/ 24 h 47"/>
              <a:gd name="T18" fmla="*/ 23 w 47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7" h="47">
                <a:moveTo>
                  <a:pt x="23" y="0"/>
                </a:moveTo>
                <a:cubicBezTo>
                  <a:pt x="36" y="0"/>
                  <a:pt x="47" y="11"/>
                  <a:pt x="47" y="24"/>
                </a:cubicBezTo>
                <a:cubicBezTo>
                  <a:pt x="47" y="37"/>
                  <a:pt x="36" y="47"/>
                  <a:pt x="23" y="47"/>
                </a:cubicBezTo>
                <a:cubicBezTo>
                  <a:pt x="10" y="47"/>
                  <a:pt x="0" y="37"/>
                  <a:pt x="0" y="24"/>
                </a:cubicBezTo>
                <a:cubicBezTo>
                  <a:pt x="0" y="11"/>
                  <a:pt x="10" y="0"/>
                  <a:pt x="23" y="0"/>
                </a:cubicBezTo>
                <a:close/>
                <a:moveTo>
                  <a:pt x="23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3" y="32"/>
                </a:cubicBezTo>
                <a:cubicBezTo>
                  <a:pt x="28" y="32"/>
                  <a:pt x="32" y="28"/>
                  <a:pt x="32" y="24"/>
                </a:cubicBezTo>
                <a:cubicBezTo>
                  <a:pt x="32" y="19"/>
                  <a:pt x="28" y="15"/>
                  <a:pt x="23" y="15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75493" tIns="37746" rIns="75493" bIns="37746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Freeform 25">
            <a:extLst>
              <a:ext uri="{FF2B5EF4-FFF2-40B4-BE49-F238E27FC236}">
                <a16:creationId xmlns:a16="http://schemas.microsoft.com/office/drawing/2014/main" id="{7BFF9530-6F7B-42CD-9792-AB0A582DE700}"/>
              </a:ext>
            </a:extLst>
          </p:cNvPr>
          <p:cNvSpPr>
            <a:spLocks noEditPoints="1"/>
          </p:cNvSpPr>
          <p:nvPr/>
        </p:nvSpPr>
        <p:spPr bwMode="auto">
          <a:xfrm>
            <a:off x="3935970" y="2092974"/>
            <a:ext cx="370391" cy="365918"/>
          </a:xfrm>
          <a:custGeom>
            <a:avLst/>
            <a:gdLst>
              <a:gd name="T0" fmla="*/ 24 w 47"/>
              <a:gd name="T1" fmla="*/ 0 h 47"/>
              <a:gd name="T2" fmla="*/ 47 w 47"/>
              <a:gd name="T3" fmla="*/ 24 h 47"/>
              <a:gd name="T4" fmla="*/ 24 w 47"/>
              <a:gd name="T5" fmla="*/ 47 h 47"/>
              <a:gd name="T6" fmla="*/ 0 w 47"/>
              <a:gd name="T7" fmla="*/ 24 h 47"/>
              <a:gd name="T8" fmla="*/ 24 w 47"/>
              <a:gd name="T9" fmla="*/ 0 h 47"/>
              <a:gd name="T10" fmla="*/ 24 w 47"/>
              <a:gd name="T11" fmla="*/ 15 h 47"/>
              <a:gd name="T12" fmla="*/ 15 w 47"/>
              <a:gd name="T13" fmla="*/ 24 h 47"/>
              <a:gd name="T14" fmla="*/ 24 w 47"/>
              <a:gd name="T15" fmla="*/ 32 h 47"/>
              <a:gd name="T16" fmla="*/ 32 w 47"/>
              <a:gd name="T17" fmla="*/ 24 h 47"/>
              <a:gd name="T18" fmla="*/ 24 w 47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7" h="47">
                <a:moveTo>
                  <a:pt x="24" y="0"/>
                </a:moveTo>
                <a:cubicBezTo>
                  <a:pt x="37" y="0"/>
                  <a:pt x="47" y="11"/>
                  <a:pt x="47" y="24"/>
                </a:cubicBezTo>
                <a:cubicBezTo>
                  <a:pt x="47" y="37"/>
                  <a:pt x="37" y="47"/>
                  <a:pt x="24" y="47"/>
                </a:cubicBezTo>
                <a:cubicBezTo>
                  <a:pt x="11" y="47"/>
                  <a:pt x="0" y="37"/>
                  <a:pt x="0" y="24"/>
                </a:cubicBezTo>
                <a:cubicBezTo>
                  <a:pt x="0" y="11"/>
                  <a:pt x="11" y="0"/>
                  <a:pt x="24" y="0"/>
                </a:cubicBezTo>
                <a:close/>
                <a:moveTo>
                  <a:pt x="24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4" y="32"/>
                </a:cubicBezTo>
                <a:cubicBezTo>
                  <a:pt x="28" y="32"/>
                  <a:pt x="32" y="28"/>
                  <a:pt x="32" y="24"/>
                </a:cubicBezTo>
                <a:cubicBezTo>
                  <a:pt x="32" y="19"/>
                  <a:pt x="28" y="15"/>
                  <a:pt x="24" y="15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75493" tIns="37746" rIns="75493" bIns="37746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Freeform 26">
            <a:extLst>
              <a:ext uri="{FF2B5EF4-FFF2-40B4-BE49-F238E27FC236}">
                <a16:creationId xmlns:a16="http://schemas.microsoft.com/office/drawing/2014/main" id="{D2C3EC1E-5B78-45B0-9FCD-A950AEEF3742}"/>
              </a:ext>
            </a:extLst>
          </p:cNvPr>
          <p:cNvSpPr>
            <a:spLocks noEditPoints="1"/>
          </p:cNvSpPr>
          <p:nvPr/>
        </p:nvSpPr>
        <p:spPr bwMode="auto">
          <a:xfrm>
            <a:off x="3079443" y="2092974"/>
            <a:ext cx="373697" cy="365918"/>
          </a:xfrm>
          <a:custGeom>
            <a:avLst/>
            <a:gdLst>
              <a:gd name="T0" fmla="*/ 24 w 48"/>
              <a:gd name="T1" fmla="*/ 0 h 47"/>
              <a:gd name="T2" fmla="*/ 48 w 48"/>
              <a:gd name="T3" fmla="*/ 24 h 47"/>
              <a:gd name="T4" fmla="*/ 24 w 48"/>
              <a:gd name="T5" fmla="*/ 47 h 47"/>
              <a:gd name="T6" fmla="*/ 0 w 48"/>
              <a:gd name="T7" fmla="*/ 24 h 47"/>
              <a:gd name="T8" fmla="*/ 24 w 48"/>
              <a:gd name="T9" fmla="*/ 0 h 47"/>
              <a:gd name="T10" fmla="*/ 24 w 48"/>
              <a:gd name="T11" fmla="*/ 15 h 47"/>
              <a:gd name="T12" fmla="*/ 15 w 48"/>
              <a:gd name="T13" fmla="*/ 24 h 47"/>
              <a:gd name="T14" fmla="*/ 24 w 48"/>
              <a:gd name="T15" fmla="*/ 32 h 47"/>
              <a:gd name="T16" fmla="*/ 32 w 48"/>
              <a:gd name="T17" fmla="*/ 24 h 47"/>
              <a:gd name="T18" fmla="*/ 24 w 48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8" h="47">
                <a:moveTo>
                  <a:pt x="24" y="0"/>
                </a:moveTo>
                <a:cubicBezTo>
                  <a:pt x="37" y="0"/>
                  <a:pt x="48" y="11"/>
                  <a:pt x="48" y="24"/>
                </a:cubicBezTo>
                <a:cubicBezTo>
                  <a:pt x="48" y="37"/>
                  <a:pt x="37" y="47"/>
                  <a:pt x="24" y="47"/>
                </a:cubicBezTo>
                <a:cubicBezTo>
                  <a:pt x="11" y="47"/>
                  <a:pt x="0" y="37"/>
                  <a:pt x="0" y="24"/>
                </a:cubicBezTo>
                <a:cubicBezTo>
                  <a:pt x="0" y="11"/>
                  <a:pt x="11" y="0"/>
                  <a:pt x="24" y="0"/>
                </a:cubicBezTo>
                <a:close/>
                <a:moveTo>
                  <a:pt x="24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4" y="32"/>
                </a:cubicBezTo>
                <a:cubicBezTo>
                  <a:pt x="29" y="32"/>
                  <a:pt x="32" y="28"/>
                  <a:pt x="32" y="24"/>
                </a:cubicBezTo>
                <a:cubicBezTo>
                  <a:pt x="32" y="19"/>
                  <a:pt x="29" y="15"/>
                  <a:pt x="24" y="15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75493" tIns="37746" rIns="75493" bIns="37746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Freeform 27">
            <a:extLst>
              <a:ext uri="{FF2B5EF4-FFF2-40B4-BE49-F238E27FC236}">
                <a16:creationId xmlns:a16="http://schemas.microsoft.com/office/drawing/2014/main" id="{FF27AC71-02AF-441A-A643-A8DAF80D56B2}"/>
              </a:ext>
            </a:extLst>
          </p:cNvPr>
          <p:cNvSpPr>
            <a:spLocks/>
          </p:cNvSpPr>
          <p:nvPr/>
        </p:nvSpPr>
        <p:spPr bwMode="auto">
          <a:xfrm>
            <a:off x="4904937" y="2373180"/>
            <a:ext cx="1742819" cy="1480155"/>
          </a:xfrm>
          <a:custGeom>
            <a:avLst/>
            <a:gdLst>
              <a:gd name="T0" fmla="*/ 172 w 223"/>
              <a:gd name="T1" fmla="*/ 172 h 190"/>
              <a:gd name="T2" fmla="*/ 50 w 223"/>
              <a:gd name="T3" fmla="*/ 122 h 190"/>
              <a:gd name="T4" fmla="*/ 0 w 223"/>
              <a:gd name="T5" fmla="*/ 0 h 190"/>
              <a:gd name="T6" fmla="*/ 22 w 223"/>
              <a:gd name="T7" fmla="*/ 0 h 190"/>
              <a:gd name="T8" fmla="*/ 66 w 223"/>
              <a:gd name="T9" fmla="*/ 106 h 190"/>
              <a:gd name="T10" fmla="*/ 172 w 223"/>
              <a:gd name="T11" fmla="*/ 150 h 190"/>
              <a:gd name="T12" fmla="*/ 172 w 223"/>
              <a:gd name="T13" fmla="*/ 132 h 190"/>
              <a:gd name="T14" fmla="*/ 223 w 223"/>
              <a:gd name="T15" fmla="*/ 163 h 190"/>
              <a:gd name="T16" fmla="*/ 172 w 223"/>
              <a:gd name="T17" fmla="*/ 190 h 190"/>
              <a:gd name="T18" fmla="*/ 172 w 223"/>
              <a:gd name="T19" fmla="*/ 172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23" h="190">
                <a:moveTo>
                  <a:pt x="172" y="172"/>
                </a:moveTo>
                <a:cubicBezTo>
                  <a:pt x="124" y="172"/>
                  <a:pt x="81" y="153"/>
                  <a:pt x="50" y="122"/>
                </a:cubicBezTo>
                <a:cubicBezTo>
                  <a:pt x="19" y="91"/>
                  <a:pt x="0" y="48"/>
                  <a:pt x="0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2" y="41"/>
                  <a:pt x="39" y="79"/>
                  <a:pt x="66" y="106"/>
                </a:cubicBezTo>
                <a:cubicBezTo>
                  <a:pt x="93" y="133"/>
                  <a:pt x="131" y="150"/>
                  <a:pt x="172" y="150"/>
                </a:cubicBezTo>
                <a:cubicBezTo>
                  <a:pt x="172" y="132"/>
                  <a:pt x="172" y="132"/>
                  <a:pt x="172" y="132"/>
                </a:cubicBezTo>
                <a:cubicBezTo>
                  <a:pt x="223" y="163"/>
                  <a:pt x="223" y="163"/>
                  <a:pt x="223" y="163"/>
                </a:cubicBezTo>
                <a:cubicBezTo>
                  <a:pt x="172" y="190"/>
                  <a:pt x="172" y="190"/>
                  <a:pt x="172" y="190"/>
                </a:cubicBezTo>
                <a:lnTo>
                  <a:pt x="172" y="172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75493" tIns="37746" rIns="75493" bIns="37746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Freeform 28">
            <a:extLst>
              <a:ext uri="{FF2B5EF4-FFF2-40B4-BE49-F238E27FC236}">
                <a16:creationId xmlns:a16="http://schemas.microsoft.com/office/drawing/2014/main" id="{19B4402E-8A52-4119-8891-9BFACF327774}"/>
              </a:ext>
            </a:extLst>
          </p:cNvPr>
          <p:cNvSpPr>
            <a:spLocks/>
          </p:cNvSpPr>
          <p:nvPr/>
        </p:nvSpPr>
        <p:spPr bwMode="auto">
          <a:xfrm>
            <a:off x="4021954" y="2373181"/>
            <a:ext cx="2625803" cy="2360336"/>
          </a:xfrm>
          <a:custGeom>
            <a:avLst/>
            <a:gdLst>
              <a:gd name="T0" fmla="*/ 285 w 336"/>
              <a:gd name="T1" fmla="*/ 285 h 303"/>
              <a:gd name="T2" fmla="*/ 84 w 336"/>
              <a:gd name="T3" fmla="*/ 202 h 303"/>
              <a:gd name="T4" fmla="*/ 0 w 336"/>
              <a:gd name="T5" fmla="*/ 0 h 303"/>
              <a:gd name="T6" fmla="*/ 23 w 336"/>
              <a:gd name="T7" fmla="*/ 0 h 303"/>
              <a:gd name="T8" fmla="*/ 100 w 336"/>
              <a:gd name="T9" fmla="*/ 186 h 303"/>
              <a:gd name="T10" fmla="*/ 285 w 336"/>
              <a:gd name="T11" fmla="*/ 262 h 303"/>
              <a:gd name="T12" fmla="*/ 285 w 336"/>
              <a:gd name="T13" fmla="*/ 245 h 303"/>
              <a:gd name="T14" fmla="*/ 336 w 336"/>
              <a:gd name="T15" fmla="*/ 275 h 303"/>
              <a:gd name="T16" fmla="*/ 285 w 336"/>
              <a:gd name="T17" fmla="*/ 303 h 303"/>
              <a:gd name="T18" fmla="*/ 285 w 336"/>
              <a:gd name="T19" fmla="*/ 285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6" h="303">
                <a:moveTo>
                  <a:pt x="285" y="285"/>
                </a:moveTo>
                <a:cubicBezTo>
                  <a:pt x="206" y="285"/>
                  <a:pt x="135" y="253"/>
                  <a:pt x="84" y="202"/>
                </a:cubicBezTo>
                <a:cubicBezTo>
                  <a:pt x="32" y="150"/>
                  <a:pt x="0" y="79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72"/>
                  <a:pt x="52" y="138"/>
                  <a:pt x="100" y="186"/>
                </a:cubicBezTo>
                <a:cubicBezTo>
                  <a:pt x="147" y="233"/>
                  <a:pt x="213" y="262"/>
                  <a:pt x="285" y="262"/>
                </a:cubicBezTo>
                <a:cubicBezTo>
                  <a:pt x="285" y="245"/>
                  <a:pt x="285" y="245"/>
                  <a:pt x="285" y="245"/>
                </a:cubicBezTo>
                <a:cubicBezTo>
                  <a:pt x="336" y="275"/>
                  <a:pt x="336" y="275"/>
                  <a:pt x="336" y="275"/>
                </a:cubicBezTo>
                <a:cubicBezTo>
                  <a:pt x="285" y="303"/>
                  <a:pt x="285" y="303"/>
                  <a:pt x="285" y="303"/>
                </a:cubicBezTo>
                <a:lnTo>
                  <a:pt x="285" y="285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75493" tIns="37746" rIns="75493" bIns="37746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Freeform 29">
            <a:extLst>
              <a:ext uri="{FF2B5EF4-FFF2-40B4-BE49-F238E27FC236}">
                <a16:creationId xmlns:a16="http://schemas.microsoft.com/office/drawing/2014/main" id="{17517109-2256-428F-BFBA-99088FE03DFF}"/>
              </a:ext>
            </a:extLst>
          </p:cNvPr>
          <p:cNvSpPr>
            <a:spLocks/>
          </p:cNvSpPr>
          <p:nvPr/>
        </p:nvSpPr>
        <p:spPr bwMode="auto">
          <a:xfrm>
            <a:off x="3165427" y="2373180"/>
            <a:ext cx="3482331" cy="3217441"/>
          </a:xfrm>
          <a:custGeom>
            <a:avLst/>
            <a:gdLst>
              <a:gd name="T0" fmla="*/ 395 w 446"/>
              <a:gd name="T1" fmla="*/ 395 h 413"/>
              <a:gd name="T2" fmla="*/ 116 w 446"/>
              <a:gd name="T3" fmla="*/ 279 h 413"/>
              <a:gd name="T4" fmla="*/ 0 w 446"/>
              <a:gd name="T5" fmla="*/ 0 h 413"/>
              <a:gd name="T6" fmla="*/ 23 w 446"/>
              <a:gd name="T7" fmla="*/ 0 h 413"/>
              <a:gd name="T8" fmla="*/ 132 w 446"/>
              <a:gd name="T9" fmla="*/ 263 h 413"/>
              <a:gd name="T10" fmla="*/ 395 w 446"/>
              <a:gd name="T11" fmla="*/ 373 h 413"/>
              <a:gd name="T12" fmla="*/ 395 w 446"/>
              <a:gd name="T13" fmla="*/ 355 h 413"/>
              <a:gd name="T14" fmla="*/ 446 w 446"/>
              <a:gd name="T15" fmla="*/ 385 h 413"/>
              <a:gd name="T16" fmla="*/ 395 w 446"/>
              <a:gd name="T17" fmla="*/ 413 h 413"/>
              <a:gd name="T18" fmla="*/ 395 w 446"/>
              <a:gd name="T19" fmla="*/ 395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6" h="413">
                <a:moveTo>
                  <a:pt x="395" y="395"/>
                </a:moveTo>
                <a:cubicBezTo>
                  <a:pt x="286" y="395"/>
                  <a:pt x="187" y="351"/>
                  <a:pt x="116" y="279"/>
                </a:cubicBezTo>
                <a:cubicBezTo>
                  <a:pt x="44" y="208"/>
                  <a:pt x="0" y="109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103"/>
                  <a:pt x="64" y="196"/>
                  <a:pt x="132" y="263"/>
                </a:cubicBezTo>
                <a:cubicBezTo>
                  <a:pt x="199" y="331"/>
                  <a:pt x="292" y="372"/>
                  <a:pt x="395" y="373"/>
                </a:cubicBezTo>
                <a:cubicBezTo>
                  <a:pt x="395" y="355"/>
                  <a:pt x="395" y="355"/>
                  <a:pt x="395" y="355"/>
                </a:cubicBezTo>
                <a:cubicBezTo>
                  <a:pt x="446" y="385"/>
                  <a:pt x="446" y="385"/>
                  <a:pt x="446" y="385"/>
                </a:cubicBezTo>
                <a:cubicBezTo>
                  <a:pt x="395" y="413"/>
                  <a:pt x="395" y="413"/>
                  <a:pt x="395" y="413"/>
                </a:cubicBezTo>
                <a:lnTo>
                  <a:pt x="395" y="395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75493" tIns="37746" rIns="75493" bIns="37746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17">
            <a:extLst>
              <a:ext uri="{FF2B5EF4-FFF2-40B4-BE49-F238E27FC236}">
                <a16:creationId xmlns:a16="http://schemas.microsoft.com/office/drawing/2014/main" id="{19DC83E7-7C2B-4FFE-BE83-0799AE96FBC3}"/>
              </a:ext>
            </a:extLst>
          </p:cNvPr>
          <p:cNvSpPr txBox="1"/>
          <p:nvPr/>
        </p:nvSpPr>
        <p:spPr>
          <a:xfrm>
            <a:off x="6709191" y="3371445"/>
            <a:ext cx="511533" cy="507116"/>
          </a:xfrm>
          <a:prstGeom prst="rect">
            <a:avLst/>
          </a:prstGeom>
          <a:noFill/>
        </p:spPr>
        <p:txBody>
          <a:bodyPr wrap="none" lIns="75493" tIns="37746" rIns="75493" bIns="37746" rtlCol="0" anchor="ctr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AI</a:t>
            </a:r>
            <a:endParaRPr lang="zh-CN" altLang="en-US" sz="28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Box 18">
            <a:extLst>
              <a:ext uri="{FF2B5EF4-FFF2-40B4-BE49-F238E27FC236}">
                <a16:creationId xmlns:a16="http://schemas.microsoft.com/office/drawing/2014/main" id="{B060E51F-7CBA-4D2A-9017-C69E1B37CA6C}"/>
              </a:ext>
            </a:extLst>
          </p:cNvPr>
          <p:cNvSpPr txBox="1"/>
          <p:nvPr/>
        </p:nvSpPr>
        <p:spPr>
          <a:xfrm>
            <a:off x="6631255" y="4086734"/>
            <a:ext cx="583348" cy="823395"/>
          </a:xfrm>
          <a:prstGeom prst="rect">
            <a:avLst/>
          </a:prstGeom>
          <a:noFill/>
        </p:spPr>
        <p:txBody>
          <a:bodyPr vert="eaVert" wrap="square" lIns="75493" tIns="37746" rIns="75493" bIns="37746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众包</a:t>
            </a:r>
          </a:p>
        </p:txBody>
      </p:sp>
      <p:sp>
        <p:nvSpPr>
          <p:cNvPr id="34" name="TextBox 19">
            <a:extLst>
              <a:ext uri="{FF2B5EF4-FFF2-40B4-BE49-F238E27FC236}">
                <a16:creationId xmlns:a16="http://schemas.microsoft.com/office/drawing/2014/main" id="{034CC339-AB31-43EF-A974-593F0D6320EB}"/>
              </a:ext>
            </a:extLst>
          </p:cNvPr>
          <p:cNvSpPr txBox="1"/>
          <p:nvPr/>
        </p:nvSpPr>
        <p:spPr>
          <a:xfrm>
            <a:off x="6673283" y="5044886"/>
            <a:ext cx="583348" cy="794375"/>
          </a:xfrm>
          <a:prstGeom prst="rect">
            <a:avLst/>
          </a:prstGeom>
          <a:noFill/>
        </p:spPr>
        <p:txBody>
          <a:bodyPr vert="eaVert" wrap="none" lIns="75493" tIns="37746" rIns="75493" bIns="37746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质控</a:t>
            </a:r>
          </a:p>
        </p:txBody>
      </p:sp>
      <p:sp>
        <p:nvSpPr>
          <p:cNvPr id="35" name="TextBox 20">
            <a:extLst>
              <a:ext uri="{FF2B5EF4-FFF2-40B4-BE49-F238E27FC236}">
                <a16:creationId xmlns:a16="http://schemas.microsoft.com/office/drawing/2014/main" id="{F8297B84-FEF3-4446-9C71-74AE9A4DEF0F}"/>
              </a:ext>
            </a:extLst>
          </p:cNvPr>
          <p:cNvSpPr txBox="1"/>
          <p:nvPr/>
        </p:nvSpPr>
        <p:spPr>
          <a:xfrm>
            <a:off x="7352252" y="3286882"/>
            <a:ext cx="3878125" cy="803031"/>
          </a:xfrm>
          <a:prstGeom prst="rect">
            <a:avLst/>
          </a:prstGeom>
          <a:noFill/>
        </p:spPr>
        <p:txBody>
          <a:bodyPr wrap="square" lIns="75493" tIns="37746" rIns="75493" bIns="37746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基于</a:t>
            </a:r>
            <a:r>
              <a:rPr lang="en-US" altLang="zh-CN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SAM</a:t>
            </a:r>
            <a:r>
              <a:rPr lang="zh-CN" alt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进行</a:t>
            </a:r>
            <a:r>
              <a:rPr lang="en-US" altLang="zh-CN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AI</a:t>
            </a:r>
            <a:r>
              <a:rPr lang="zh-CN" alt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辅助标注，标注数据更加简单和精确，同时具有半自动和全自动模式，工人只需进行质量审阅</a:t>
            </a:r>
          </a:p>
        </p:txBody>
      </p:sp>
      <p:sp>
        <p:nvSpPr>
          <p:cNvPr id="36" name="TextBox 21">
            <a:extLst>
              <a:ext uri="{FF2B5EF4-FFF2-40B4-BE49-F238E27FC236}">
                <a16:creationId xmlns:a16="http://schemas.microsoft.com/office/drawing/2014/main" id="{775B2F65-E1F9-4E77-813D-F81C15A7D3B9}"/>
              </a:ext>
            </a:extLst>
          </p:cNvPr>
          <p:cNvSpPr txBox="1"/>
          <p:nvPr/>
        </p:nvSpPr>
        <p:spPr>
          <a:xfrm>
            <a:off x="7352252" y="4205837"/>
            <a:ext cx="3878125" cy="803031"/>
          </a:xfrm>
          <a:prstGeom prst="rect">
            <a:avLst/>
          </a:prstGeom>
          <a:noFill/>
        </p:spPr>
        <p:txBody>
          <a:bodyPr wrap="square" lIns="75493" tIns="37746" rIns="75493" bIns="37746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结合众包模式，通过后台分发任务，打造一站式平台，工人上线即可领取任务开启工作。用户侧上传使个人获取标注数据集更加容易。</a:t>
            </a:r>
          </a:p>
        </p:txBody>
      </p:sp>
      <p:sp>
        <p:nvSpPr>
          <p:cNvPr id="37" name="TextBox 22">
            <a:extLst>
              <a:ext uri="{FF2B5EF4-FFF2-40B4-BE49-F238E27FC236}">
                <a16:creationId xmlns:a16="http://schemas.microsoft.com/office/drawing/2014/main" id="{DA755203-6518-4E5D-A646-6FDA92977A37}"/>
              </a:ext>
            </a:extLst>
          </p:cNvPr>
          <p:cNvSpPr txBox="1"/>
          <p:nvPr/>
        </p:nvSpPr>
        <p:spPr>
          <a:xfrm>
            <a:off x="7352252" y="5105858"/>
            <a:ext cx="3878125" cy="803031"/>
          </a:xfrm>
          <a:prstGeom prst="rect">
            <a:avLst/>
          </a:prstGeom>
          <a:noFill/>
        </p:spPr>
        <p:txBody>
          <a:bodyPr wrap="square" lIns="75493" tIns="37746" rIns="75493" bIns="37746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打造高质量管控机制，同一任务多发，后台自动比对一致性，从而保证标注的准确行，保证质量达标。</a:t>
            </a:r>
            <a:endParaRPr lang="zh-CN" altLang="en-US" sz="135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ED9F5113-F4F9-4232-8453-419BAB1DC2C1}"/>
              </a:ext>
            </a:extLst>
          </p:cNvPr>
          <p:cNvCxnSpPr>
            <a:stCxn id="24" idx="2"/>
          </p:cNvCxnSpPr>
          <p:nvPr/>
        </p:nvCxnSpPr>
        <p:spPr>
          <a:xfrm flipH="1">
            <a:off x="2743200" y="2269339"/>
            <a:ext cx="3008345" cy="2244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850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2C0A454-1B0D-A8FF-AACC-80B9A0728C90}"/>
              </a:ext>
            </a:extLst>
          </p:cNvPr>
          <p:cNvSpPr/>
          <p:nvPr/>
        </p:nvSpPr>
        <p:spPr>
          <a:xfrm>
            <a:off x="10061973" y="2422387"/>
            <a:ext cx="1106281" cy="1106281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C679189-530F-6950-3032-9522EBCB8262}"/>
              </a:ext>
            </a:extLst>
          </p:cNvPr>
          <p:cNvSpPr/>
          <p:nvPr/>
        </p:nvSpPr>
        <p:spPr>
          <a:xfrm>
            <a:off x="2764993" y="2322719"/>
            <a:ext cx="1106281" cy="1106281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7082DFB-943C-9065-33F6-FEC4813808A6}"/>
              </a:ext>
            </a:extLst>
          </p:cNvPr>
          <p:cNvSpPr/>
          <p:nvPr/>
        </p:nvSpPr>
        <p:spPr>
          <a:xfrm>
            <a:off x="2562581" y="3584202"/>
            <a:ext cx="1551767" cy="43087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/>
            <a:r>
              <a:rPr lang="zh-CN" alt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用户系统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47">
            <a:extLst>
              <a:ext uri="{FF2B5EF4-FFF2-40B4-BE49-F238E27FC236}">
                <a16:creationId xmlns:a16="http://schemas.microsoft.com/office/drawing/2014/main" id="{11937A93-8362-3F65-15EC-5635F8B572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636" y="3976634"/>
            <a:ext cx="2804860" cy="1346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系统管理员</a:t>
            </a:r>
            <a:r>
              <a:rPr lang="en-US" altLang="zh-CN" sz="1400" b="1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+</a:t>
            </a:r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众包发布者</a:t>
            </a:r>
            <a:r>
              <a:rPr lang="en-US" altLang="zh-CN" sz="1400" b="1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/</a:t>
            </a:r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标注员</a:t>
            </a:r>
            <a:endParaRPr lang="en-US" altLang="zh-CN" sz="1400" b="1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注册、登录、身份分配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鉴权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个人信息维护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B12BF13-1B88-7AB4-538C-39E9B27FE7ED}"/>
              </a:ext>
            </a:extLst>
          </p:cNvPr>
          <p:cNvSpPr/>
          <p:nvPr/>
        </p:nvSpPr>
        <p:spPr>
          <a:xfrm>
            <a:off x="9629419" y="3683870"/>
            <a:ext cx="1971389" cy="43087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/>
            <a:r>
              <a:rPr lang="zh-CN" alt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数据集系统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矩形 47">
            <a:extLst>
              <a:ext uri="{FF2B5EF4-FFF2-40B4-BE49-F238E27FC236}">
                <a16:creationId xmlns:a16="http://schemas.microsoft.com/office/drawing/2014/main" id="{AE20E993-5670-A4DE-BDEF-02D0C33659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9419" y="4104254"/>
            <a:ext cx="1971389" cy="1023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一条龙操作：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创建、发布、标注、提交、删除、维护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...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F08BF02C-96F1-54E8-BE90-985251B2C83D}"/>
              </a:ext>
            </a:extLst>
          </p:cNvPr>
          <p:cNvGrpSpPr/>
          <p:nvPr/>
        </p:nvGrpSpPr>
        <p:grpSpPr>
          <a:xfrm>
            <a:off x="2839087" y="410187"/>
            <a:ext cx="4198795" cy="543667"/>
            <a:chOff x="2839087" y="410187"/>
            <a:chExt cx="4198795" cy="543667"/>
          </a:xfrm>
        </p:grpSpPr>
        <p:sp>
          <p:nvSpPr>
            <p:cNvPr id="38" name="矩形 3">
              <a:extLst>
                <a:ext uri="{FF2B5EF4-FFF2-40B4-BE49-F238E27FC236}">
                  <a16:creationId xmlns:a16="http://schemas.microsoft.com/office/drawing/2014/main" id="{28ECC537-F6B1-6094-D6BF-423011584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2883" y="410187"/>
              <a:ext cx="3574999" cy="543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一个平台，六大模块</a:t>
              </a:r>
              <a:endPara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CCE5BAE2-2ED0-863A-9268-01E119B22B19}"/>
                </a:ext>
              </a:extLst>
            </p:cNvPr>
            <p:cNvGrpSpPr/>
            <p:nvPr/>
          </p:nvGrpSpPr>
          <p:grpSpPr>
            <a:xfrm>
              <a:off x="2839087" y="464979"/>
              <a:ext cx="263341" cy="395013"/>
              <a:chOff x="5284519" y="1508166"/>
              <a:chExt cx="213756" cy="427512"/>
            </a:xfrm>
          </p:grpSpPr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2149B906-0F11-5EF6-CBB4-966DBCCCD4C4}"/>
                  </a:ext>
                </a:extLst>
              </p:cNvPr>
              <p:cNvCxnSpPr/>
              <p:nvPr/>
            </p:nvCxnSpPr>
            <p:spPr>
              <a:xfrm>
                <a:off x="5284519" y="1508166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70C6D5BF-2F27-2546-1E7A-6F7854D45FA2}"/>
                  </a:ext>
                </a:extLst>
              </p:cNvPr>
              <p:cNvCxnSpPr/>
              <p:nvPr/>
            </p:nvCxnSpPr>
            <p:spPr>
              <a:xfrm flipH="1">
                <a:off x="5284519" y="1721922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CBBFEB55-3285-1DAF-CBD3-3AAAB25CB468}"/>
              </a:ext>
            </a:extLst>
          </p:cNvPr>
          <p:cNvGrpSpPr/>
          <p:nvPr/>
        </p:nvGrpSpPr>
        <p:grpSpPr>
          <a:xfrm>
            <a:off x="4744958" y="1641362"/>
            <a:ext cx="4470400" cy="1025137"/>
            <a:chOff x="4892688" y="1878864"/>
            <a:chExt cx="4470400" cy="1025137"/>
          </a:xfrm>
        </p:grpSpPr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68ACC17A-AC26-5170-9ADF-B70EF8C6BBE0}"/>
                </a:ext>
              </a:extLst>
            </p:cNvPr>
            <p:cNvSpPr/>
            <p:nvPr/>
          </p:nvSpPr>
          <p:spPr>
            <a:xfrm>
              <a:off x="4892688" y="1878864"/>
              <a:ext cx="4470400" cy="1025137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44762E5-004B-1E2F-8329-EDEF9FC721B2}"/>
                </a:ext>
              </a:extLst>
            </p:cNvPr>
            <p:cNvSpPr/>
            <p:nvPr/>
          </p:nvSpPr>
          <p:spPr>
            <a:xfrm>
              <a:off x="5832066" y="1951238"/>
              <a:ext cx="1806984" cy="338546"/>
            </a:xfrm>
            <a:prstGeom prst="rect">
              <a:avLst/>
            </a:prstGeom>
          </p:spPr>
          <p:txBody>
            <a:bodyPr wrap="square" lIns="91431" tIns="45716" rIns="91431" bIns="45716">
              <a:spAutoFit/>
            </a:bodyPr>
            <a:lstStyle/>
            <a:p>
              <a:r>
                <a:rPr lang="zh-CN" altLang="en-US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任务分发</a:t>
              </a:r>
              <a:endPara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矩形 47">
              <a:extLst>
                <a:ext uri="{FF2B5EF4-FFF2-40B4-BE49-F238E27FC236}">
                  <a16:creationId xmlns:a16="http://schemas.microsoft.com/office/drawing/2014/main" id="{D895E911-6CB0-8EEB-A28E-B5D830E13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2066" y="2299802"/>
              <a:ext cx="3531022" cy="5170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>
                <a:lnSpc>
                  <a:spcPct val="110000"/>
                </a:lnSpc>
                <a:spcBef>
                  <a:spcPct val="0"/>
                </a:spcBef>
                <a:buNone/>
              </a:pPr>
              <a:r>
                <a:rPr lang="zh-CN" altLang="en-US" sz="1300">
                  <a:solidFill>
                    <a:schemeClr val="bg1"/>
                  </a:solidFill>
                  <a:sym typeface="微软雅黑" pitchFamily="34" charset="-122"/>
                </a:rPr>
                <a:t>基于分发算法，准确、迅速地</a:t>
              </a:r>
              <a:r>
                <a:rPr lang="zh-CN" altLang="en-US" sz="1300" b="1">
                  <a:solidFill>
                    <a:schemeClr val="bg1"/>
                  </a:solidFill>
                  <a:sym typeface="微软雅黑" pitchFamily="34" charset="-122"/>
                </a:rPr>
                <a:t>发布众包到具体工人，并及时更新任务标注状态</a:t>
              </a:r>
              <a:endParaRPr lang="zh-CN" altLang="en-US" sz="1300" b="1" dirty="0">
                <a:solidFill>
                  <a:schemeClr val="bg1"/>
                </a:solidFill>
                <a:sym typeface="微软雅黑" pitchFamily="34" charset="-122"/>
              </a:endParaRPr>
            </a:p>
          </p:txBody>
        </p:sp>
        <p:pic>
          <p:nvPicPr>
            <p:cNvPr id="45" name="图形 44" descr="决策图">
              <a:extLst>
                <a:ext uri="{FF2B5EF4-FFF2-40B4-BE49-F238E27FC236}">
                  <a16:creationId xmlns:a16="http://schemas.microsoft.com/office/drawing/2014/main" id="{8B58D7AA-F9EB-6400-7F64-F71AD6D15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57833" y="2088354"/>
              <a:ext cx="571535" cy="571535"/>
            </a:xfrm>
            <a:prstGeom prst="rect">
              <a:avLst/>
            </a:prstGeom>
          </p:spPr>
        </p:pic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BFE3C776-C90B-7172-5DF8-D8F5FD7FDE6B}"/>
              </a:ext>
            </a:extLst>
          </p:cNvPr>
          <p:cNvGrpSpPr/>
          <p:nvPr/>
        </p:nvGrpSpPr>
        <p:grpSpPr>
          <a:xfrm>
            <a:off x="4744958" y="2792290"/>
            <a:ext cx="4470400" cy="1025138"/>
            <a:chOff x="4676788" y="2644091"/>
            <a:chExt cx="4470400" cy="1025138"/>
          </a:xfrm>
        </p:grpSpPr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C3FB6ECB-A9A0-4B00-4F6C-B5D4B8F195F7}"/>
                </a:ext>
              </a:extLst>
            </p:cNvPr>
            <p:cNvSpPr/>
            <p:nvPr/>
          </p:nvSpPr>
          <p:spPr>
            <a:xfrm>
              <a:off x="4676788" y="2644091"/>
              <a:ext cx="4470400" cy="10251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0E3FE00E-16A5-E0DD-5DED-0481159E38A9}"/>
                </a:ext>
              </a:extLst>
            </p:cNvPr>
            <p:cNvSpPr/>
            <p:nvPr/>
          </p:nvSpPr>
          <p:spPr>
            <a:xfrm>
              <a:off x="6335676" y="2756801"/>
              <a:ext cx="1888599" cy="338546"/>
            </a:xfrm>
            <a:prstGeom prst="rect">
              <a:avLst/>
            </a:prstGeom>
          </p:spPr>
          <p:txBody>
            <a:bodyPr wrap="square" lIns="91431" tIns="45716" rIns="91431" bIns="45716">
              <a:spAutoFit/>
            </a:bodyPr>
            <a:lstStyle/>
            <a:p>
              <a:pPr algn="r"/>
              <a:r>
                <a:rPr lang="zh-CN" altLang="en-US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数据统计</a:t>
              </a:r>
              <a:endPara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6D6D4698-F6B4-13DA-678F-9EA6FA8C7A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0347" y="3069553"/>
              <a:ext cx="3531022" cy="5170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r">
                <a:lnSpc>
                  <a:spcPct val="110000"/>
                </a:lnSpc>
                <a:spcBef>
                  <a:spcPct val="0"/>
                </a:spcBef>
                <a:buNone/>
              </a:pPr>
              <a:r>
                <a:rPr lang="zh-CN" altLang="en-US" sz="1300">
                  <a:solidFill>
                    <a:schemeClr val="bg1"/>
                  </a:solidFill>
                  <a:sym typeface="微软雅黑" pitchFamily="34" charset="-122"/>
                </a:rPr>
                <a:t>从</a:t>
              </a:r>
              <a:r>
                <a:rPr lang="zh-CN" altLang="en-US" sz="1300" b="1">
                  <a:solidFill>
                    <a:schemeClr val="bg1"/>
                  </a:solidFill>
                  <a:sym typeface="微软雅黑" pitchFamily="34" charset="-122"/>
                </a:rPr>
                <a:t>用户维度、数据集维度及平台维度</a:t>
              </a:r>
              <a:r>
                <a:rPr lang="zh-CN" altLang="en-US" sz="1300">
                  <a:solidFill>
                    <a:schemeClr val="bg1"/>
                  </a:solidFill>
                  <a:sym typeface="微软雅黑" pitchFamily="34" charset="-122"/>
                </a:rPr>
                <a:t>，生成各类分析统计报告，进行数据分析和决策</a:t>
              </a:r>
              <a:endParaRPr lang="zh-CN" altLang="en-US" sz="1300" dirty="0">
                <a:solidFill>
                  <a:schemeClr val="bg1"/>
                </a:solidFill>
                <a:sym typeface="微软雅黑" pitchFamily="34" charset="-122"/>
              </a:endParaRPr>
            </a:p>
          </p:txBody>
        </p:sp>
        <p:pic>
          <p:nvPicPr>
            <p:cNvPr id="50" name="图形 49" descr="饼图">
              <a:extLst>
                <a:ext uri="{FF2B5EF4-FFF2-40B4-BE49-F238E27FC236}">
                  <a16:creationId xmlns:a16="http://schemas.microsoft.com/office/drawing/2014/main" id="{5055CB90-FCB9-F706-2FF3-74E9C46AE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63181" y="2858790"/>
              <a:ext cx="582223" cy="582223"/>
            </a:xfrm>
            <a:prstGeom prst="rect">
              <a:avLst/>
            </a:prstGeom>
          </p:spPr>
        </p:pic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57E9D954-C973-3D17-573A-F07E72B77D43}"/>
              </a:ext>
            </a:extLst>
          </p:cNvPr>
          <p:cNvGrpSpPr/>
          <p:nvPr/>
        </p:nvGrpSpPr>
        <p:grpSpPr>
          <a:xfrm>
            <a:off x="4744958" y="3943219"/>
            <a:ext cx="4470400" cy="1025137"/>
            <a:chOff x="4892688" y="1878864"/>
            <a:chExt cx="4470400" cy="1025137"/>
          </a:xfrm>
        </p:grpSpPr>
        <p:sp>
          <p:nvSpPr>
            <p:cNvPr id="53" name="Rectangle 3">
              <a:extLst>
                <a:ext uri="{FF2B5EF4-FFF2-40B4-BE49-F238E27FC236}">
                  <a16:creationId xmlns:a16="http://schemas.microsoft.com/office/drawing/2014/main" id="{629ACDA5-CF16-5822-14F0-637B6A9337B7}"/>
                </a:ext>
              </a:extLst>
            </p:cNvPr>
            <p:cNvSpPr/>
            <p:nvPr/>
          </p:nvSpPr>
          <p:spPr>
            <a:xfrm>
              <a:off x="4892688" y="1878864"/>
              <a:ext cx="4470400" cy="1025137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E21636F5-393F-70F2-E94F-A87137914EC5}"/>
                </a:ext>
              </a:extLst>
            </p:cNvPr>
            <p:cNvSpPr/>
            <p:nvPr/>
          </p:nvSpPr>
          <p:spPr>
            <a:xfrm>
              <a:off x="5825604" y="1952931"/>
              <a:ext cx="1806984" cy="338546"/>
            </a:xfrm>
            <a:prstGeom prst="rect">
              <a:avLst/>
            </a:prstGeom>
          </p:spPr>
          <p:txBody>
            <a:bodyPr wrap="square" lIns="91431" tIns="45716" rIns="91431" bIns="45716">
              <a:spAutoFit/>
            </a:bodyPr>
            <a:lstStyle/>
            <a:p>
              <a:r>
                <a:rPr lang="en-US" altLang="zh-CN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AI </a:t>
              </a:r>
              <a:r>
                <a:rPr lang="zh-CN" altLang="en-US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辅助标注</a:t>
              </a:r>
              <a:endPara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5" name="矩形 47">
              <a:extLst>
                <a:ext uri="{FF2B5EF4-FFF2-40B4-BE49-F238E27FC236}">
                  <a16:creationId xmlns:a16="http://schemas.microsoft.com/office/drawing/2014/main" id="{CC33AD53-1296-E710-A9F8-0E8C6FC1BF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2066" y="2299802"/>
              <a:ext cx="3531022" cy="5170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>
                <a:lnSpc>
                  <a:spcPct val="110000"/>
                </a:lnSpc>
                <a:spcBef>
                  <a:spcPct val="0"/>
                </a:spcBef>
                <a:buNone/>
              </a:pPr>
              <a:r>
                <a:rPr lang="zh-CN" altLang="en-US" sz="1300">
                  <a:solidFill>
                    <a:schemeClr val="bg1"/>
                  </a:solidFill>
                  <a:sym typeface="微软雅黑" pitchFamily="34" charset="-122"/>
                </a:rPr>
                <a:t>根据自动化级别不同，分为三大模式：</a:t>
              </a:r>
              <a:r>
                <a:rPr lang="zh-CN" altLang="en-US" sz="1300" b="1">
                  <a:solidFill>
                    <a:schemeClr val="bg1"/>
                  </a:solidFill>
                  <a:sym typeface="微软雅黑" pitchFamily="34" charset="-122"/>
                </a:rPr>
                <a:t>领航者模式、半自动模式、全自动模式</a:t>
              </a:r>
              <a:endParaRPr lang="zh-CN" altLang="en-US" sz="1300" b="1" dirty="0">
                <a:solidFill>
                  <a:schemeClr val="bg1"/>
                </a:solidFill>
                <a:sym typeface="微软雅黑" pitchFamily="34" charset="-122"/>
              </a:endParaRPr>
            </a:p>
          </p:txBody>
        </p:sp>
        <p:pic>
          <p:nvPicPr>
            <p:cNvPr id="56" name="图形 55" descr="灯泡和齿轮">
              <a:extLst>
                <a:ext uri="{FF2B5EF4-FFF2-40B4-BE49-F238E27FC236}">
                  <a16:creationId xmlns:a16="http://schemas.microsoft.com/office/drawing/2014/main" id="{EA04F88E-8395-7826-04D8-EBE3F48FE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5070177" y="2099232"/>
              <a:ext cx="584400" cy="584400"/>
            </a:xfrm>
            <a:prstGeom prst="rect">
              <a:avLst/>
            </a:prstGeom>
          </p:spPr>
        </p:pic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B05CF730-FE45-9FCA-99DC-2F0501806F21}"/>
              </a:ext>
            </a:extLst>
          </p:cNvPr>
          <p:cNvGrpSpPr/>
          <p:nvPr/>
        </p:nvGrpSpPr>
        <p:grpSpPr>
          <a:xfrm>
            <a:off x="4744958" y="5094147"/>
            <a:ext cx="4470400" cy="1025138"/>
            <a:chOff x="4676788" y="2644091"/>
            <a:chExt cx="4470400" cy="1025138"/>
          </a:xfrm>
        </p:grpSpPr>
        <p:sp>
          <p:nvSpPr>
            <p:cNvPr id="58" name="Rectangle 4">
              <a:extLst>
                <a:ext uri="{FF2B5EF4-FFF2-40B4-BE49-F238E27FC236}">
                  <a16:creationId xmlns:a16="http://schemas.microsoft.com/office/drawing/2014/main" id="{AE77A260-5FBF-F7AE-8F56-0007138AFB4E}"/>
                </a:ext>
              </a:extLst>
            </p:cNvPr>
            <p:cNvSpPr/>
            <p:nvPr/>
          </p:nvSpPr>
          <p:spPr>
            <a:xfrm>
              <a:off x="4676788" y="2644091"/>
              <a:ext cx="4470400" cy="10251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D154C15E-348E-0370-7BBE-38C5ED22098A}"/>
                </a:ext>
              </a:extLst>
            </p:cNvPr>
            <p:cNvSpPr/>
            <p:nvPr/>
          </p:nvSpPr>
          <p:spPr>
            <a:xfrm>
              <a:off x="6343650" y="2750601"/>
              <a:ext cx="1888599" cy="338546"/>
            </a:xfrm>
            <a:prstGeom prst="rect">
              <a:avLst/>
            </a:prstGeom>
          </p:spPr>
          <p:txBody>
            <a:bodyPr wrap="square" lIns="91431" tIns="45716" rIns="91431" bIns="45716">
              <a:spAutoFit/>
            </a:bodyPr>
            <a:lstStyle/>
            <a:p>
              <a:pPr algn="r"/>
              <a:r>
                <a:rPr lang="zh-CN" altLang="en-US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激励机制</a:t>
              </a:r>
              <a:endPara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BC4CA363-9806-29E5-C077-491B050D9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0347" y="3069553"/>
              <a:ext cx="3531022" cy="5170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r">
                <a:lnSpc>
                  <a:spcPct val="110000"/>
                </a:lnSpc>
                <a:spcBef>
                  <a:spcPct val="0"/>
                </a:spcBef>
                <a:buNone/>
              </a:pPr>
              <a:r>
                <a:rPr lang="zh-CN" altLang="en-US" sz="1300" b="1">
                  <a:solidFill>
                    <a:schemeClr val="bg1"/>
                  </a:solidFill>
                  <a:sym typeface="微软雅黑" pitchFamily="34" charset="-122"/>
                </a:rPr>
                <a:t>排名系统</a:t>
              </a:r>
              <a:r>
                <a:rPr lang="zh-CN" altLang="en-US" sz="1300">
                  <a:solidFill>
                    <a:schemeClr val="bg1"/>
                  </a:solidFill>
                  <a:sym typeface="微软雅黑" pitchFamily="34" charset="-122"/>
                </a:rPr>
                <a:t>：标注员排名 </a:t>
              </a:r>
              <a:r>
                <a:rPr lang="en-US" altLang="zh-CN" sz="1300">
                  <a:solidFill>
                    <a:schemeClr val="bg1"/>
                  </a:solidFill>
                  <a:sym typeface="微软雅黑" pitchFamily="34" charset="-122"/>
                </a:rPr>
                <a:t>+ </a:t>
              </a:r>
              <a:r>
                <a:rPr lang="zh-CN" altLang="en-US" sz="1300">
                  <a:solidFill>
                    <a:schemeClr val="bg1"/>
                  </a:solidFill>
                  <a:sym typeface="微软雅黑" pitchFamily="34" charset="-122"/>
                </a:rPr>
                <a:t>数据集质量排名</a:t>
              </a:r>
              <a:endParaRPr lang="en-US" altLang="zh-CN" sz="1300">
                <a:solidFill>
                  <a:schemeClr val="bg1"/>
                </a:solidFill>
                <a:sym typeface="微软雅黑" pitchFamily="34" charset="-122"/>
              </a:endParaRPr>
            </a:p>
            <a:p>
              <a:pPr algn="r">
                <a:lnSpc>
                  <a:spcPct val="110000"/>
                </a:lnSpc>
                <a:spcBef>
                  <a:spcPct val="0"/>
                </a:spcBef>
                <a:buNone/>
              </a:pPr>
              <a:r>
                <a:rPr lang="zh-CN" altLang="en-US" sz="1300" b="1">
                  <a:solidFill>
                    <a:schemeClr val="bg1"/>
                  </a:solidFill>
                  <a:sym typeface="微软雅黑" pitchFamily="34" charset="-122"/>
                </a:rPr>
                <a:t>积分系统</a:t>
              </a:r>
              <a:r>
                <a:rPr lang="zh-CN" altLang="en-US" sz="1300">
                  <a:solidFill>
                    <a:schemeClr val="bg1"/>
                  </a:solidFill>
                  <a:sym typeface="微软雅黑" pitchFamily="34" charset="-122"/>
                </a:rPr>
                <a:t>：完成任务获取积分，下载消耗积分</a:t>
              </a:r>
              <a:endParaRPr lang="zh-CN" altLang="en-US" sz="1300" dirty="0">
                <a:solidFill>
                  <a:schemeClr val="bg1"/>
                </a:solidFill>
                <a:sym typeface="微软雅黑" pitchFamily="34" charset="-122"/>
              </a:endParaRPr>
            </a:p>
          </p:txBody>
        </p:sp>
        <p:pic>
          <p:nvPicPr>
            <p:cNvPr id="61" name="图形 60" descr="小组成功">
              <a:extLst>
                <a:ext uri="{FF2B5EF4-FFF2-40B4-BE49-F238E27FC236}">
                  <a16:creationId xmlns:a16="http://schemas.microsoft.com/office/drawing/2014/main" id="{5918756D-2949-0F56-A9DF-C84E92F89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8340703" y="2873477"/>
              <a:ext cx="682709" cy="637450"/>
            </a:xfrm>
            <a:prstGeom prst="rect">
              <a:avLst/>
            </a:prstGeom>
          </p:spPr>
        </p:pic>
      </p:grpSp>
      <p:pic>
        <p:nvPicPr>
          <p:cNvPr id="63" name="图形 62" descr="用户">
            <a:extLst>
              <a:ext uri="{FF2B5EF4-FFF2-40B4-BE49-F238E27FC236}">
                <a16:creationId xmlns:a16="http://schemas.microsoft.com/office/drawing/2014/main" id="{B7662458-7064-38E3-8F4A-43F028D870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62462" y="2402033"/>
            <a:ext cx="914400" cy="914400"/>
          </a:xfrm>
          <a:prstGeom prst="rect">
            <a:avLst/>
          </a:prstGeom>
        </p:spPr>
      </p:pic>
      <p:pic>
        <p:nvPicPr>
          <p:cNvPr id="64" name="图形 63" descr="金条">
            <a:extLst>
              <a:ext uri="{FF2B5EF4-FFF2-40B4-BE49-F238E27FC236}">
                <a16:creationId xmlns:a16="http://schemas.microsoft.com/office/drawing/2014/main" id="{5B030031-AF4D-7435-7CB1-33B6FD72E4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0157913" y="251644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9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7CB4AD34-CFEA-4F6E-5334-967E20E2429E}"/>
              </a:ext>
            </a:extLst>
          </p:cNvPr>
          <p:cNvGrpSpPr/>
          <p:nvPr/>
        </p:nvGrpSpPr>
        <p:grpSpPr>
          <a:xfrm>
            <a:off x="2839087" y="410187"/>
            <a:ext cx="3822089" cy="543667"/>
            <a:chOff x="2839087" y="410187"/>
            <a:chExt cx="3822089" cy="543667"/>
          </a:xfrm>
        </p:grpSpPr>
        <p:sp>
          <p:nvSpPr>
            <p:cNvPr id="11" name="矩形 3">
              <a:extLst>
                <a:ext uri="{FF2B5EF4-FFF2-40B4-BE49-F238E27FC236}">
                  <a16:creationId xmlns:a16="http://schemas.microsoft.com/office/drawing/2014/main" id="{D7E31052-F6D7-3586-2354-48F6E71E61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2883" y="410187"/>
              <a:ext cx="3198293" cy="543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个人主页原型设计</a:t>
              </a:r>
              <a:endPara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8D5FB6F3-2D50-0ABE-564A-02B703F23DCB}"/>
                </a:ext>
              </a:extLst>
            </p:cNvPr>
            <p:cNvGrpSpPr/>
            <p:nvPr/>
          </p:nvGrpSpPr>
          <p:grpSpPr>
            <a:xfrm>
              <a:off x="2839087" y="464979"/>
              <a:ext cx="263341" cy="395013"/>
              <a:chOff x="5284519" y="1508166"/>
              <a:chExt cx="213756" cy="427512"/>
            </a:xfrm>
          </p:grpSpPr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A9CAB168-BFBA-C6BB-AE7E-332B93E2249E}"/>
                  </a:ext>
                </a:extLst>
              </p:cNvPr>
              <p:cNvCxnSpPr/>
              <p:nvPr/>
            </p:nvCxnSpPr>
            <p:spPr>
              <a:xfrm>
                <a:off x="5284519" y="1508166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749C6EBF-8127-1431-665C-3B291C5595EB}"/>
                  </a:ext>
                </a:extLst>
              </p:cNvPr>
              <p:cNvCxnSpPr/>
              <p:nvPr/>
            </p:nvCxnSpPr>
            <p:spPr>
              <a:xfrm flipH="1">
                <a:off x="5284519" y="1721922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D3DBF6E-C0FE-3340-F8EA-0339D922A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042" y="1644191"/>
            <a:ext cx="10341394" cy="385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335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A93CADF-F220-D87C-944C-F541DAF67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801" y="1468839"/>
            <a:ext cx="9801775" cy="4635626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7CB4AD34-CFEA-4F6E-5334-967E20E2429E}"/>
              </a:ext>
            </a:extLst>
          </p:cNvPr>
          <p:cNvGrpSpPr/>
          <p:nvPr/>
        </p:nvGrpSpPr>
        <p:grpSpPr>
          <a:xfrm>
            <a:off x="2839087" y="410187"/>
            <a:ext cx="3822089" cy="543667"/>
            <a:chOff x="2839087" y="410187"/>
            <a:chExt cx="3822089" cy="543667"/>
          </a:xfrm>
        </p:grpSpPr>
        <p:sp>
          <p:nvSpPr>
            <p:cNvPr id="11" name="矩形 3">
              <a:extLst>
                <a:ext uri="{FF2B5EF4-FFF2-40B4-BE49-F238E27FC236}">
                  <a16:creationId xmlns:a16="http://schemas.microsoft.com/office/drawing/2014/main" id="{D7E31052-F6D7-3586-2354-48F6E71E61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2883" y="410187"/>
              <a:ext cx="3198293" cy="543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平台界面原型设计</a:t>
              </a:r>
              <a:endPara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8D5FB6F3-2D50-0ABE-564A-02B703F23DCB}"/>
                </a:ext>
              </a:extLst>
            </p:cNvPr>
            <p:cNvGrpSpPr/>
            <p:nvPr/>
          </p:nvGrpSpPr>
          <p:grpSpPr>
            <a:xfrm>
              <a:off x="2839087" y="464979"/>
              <a:ext cx="263341" cy="395013"/>
              <a:chOff x="5284519" y="1508166"/>
              <a:chExt cx="213756" cy="427512"/>
            </a:xfrm>
          </p:grpSpPr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A9CAB168-BFBA-C6BB-AE7E-332B93E2249E}"/>
                  </a:ext>
                </a:extLst>
              </p:cNvPr>
              <p:cNvCxnSpPr/>
              <p:nvPr/>
            </p:nvCxnSpPr>
            <p:spPr>
              <a:xfrm>
                <a:off x="5284519" y="1508166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749C6EBF-8127-1431-665C-3B291C5595EB}"/>
                  </a:ext>
                </a:extLst>
              </p:cNvPr>
              <p:cNvCxnSpPr/>
              <p:nvPr/>
            </p:nvCxnSpPr>
            <p:spPr>
              <a:xfrm flipH="1">
                <a:off x="5284519" y="1721922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75648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EE8F14D-3CFF-06E4-31EE-9607F013A6F3}"/>
              </a:ext>
            </a:extLst>
          </p:cNvPr>
          <p:cNvGrpSpPr/>
          <p:nvPr/>
        </p:nvGrpSpPr>
        <p:grpSpPr>
          <a:xfrm>
            <a:off x="2839087" y="410187"/>
            <a:ext cx="3822089" cy="543667"/>
            <a:chOff x="2839087" y="410187"/>
            <a:chExt cx="3822089" cy="543667"/>
          </a:xfrm>
        </p:grpSpPr>
        <p:sp>
          <p:nvSpPr>
            <p:cNvPr id="3" name="矩形 3">
              <a:extLst>
                <a:ext uri="{FF2B5EF4-FFF2-40B4-BE49-F238E27FC236}">
                  <a16:creationId xmlns:a16="http://schemas.microsoft.com/office/drawing/2014/main" id="{B5A3F8B3-B932-4092-FF46-47738E9D5C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2883" y="410187"/>
              <a:ext cx="3198293" cy="543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众包任务分发系统</a:t>
              </a:r>
              <a:endPara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04D3B3A-438A-3268-7EA2-3BAEAF897EBF}"/>
                </a:ext>
              </a:extLst>
            </p:cNvPr>
            <p:cNvGrpSpPr/>
            <p:nvPr/>
          </p:nvGrpSpPr>
          <p:grpSpPr>
            <a:xfrm>
              <a:off x="2839087" y="464979"/>
              <a:ext cx="263341" cy="395013"/>
              <a:chOff x="5284519" y="1508166"/>
              <a:chExt cx="213756" cy="427512"/>
            </a:xfrm>
          </p:grpSpPr>
          <p:cxnSp>
            <p:nvCxnSpPr>
              <p:cNvPr id="5" name="直接连接符 4">
                <a:extLst>
                  <a:ext uri="{FF2B5EF4-FFF2-40B4-BE49-F238E27FC236}">
                    <a16:creationId xmlns:a16="http://schemas.microsoft.com/office/drawing/2014/main" id="{FBE88A2E-5CD4-152F-AB2B-A6464440306B}"/>
                  </a:ext>
                </a:extLst>
              </p:cNvPr>
              <p:cNvCxnSpPr/>
              <p:nvPr/>
            </p:nvCxnSpPr>
            <p:spPr>
              <a:xfrm>
                <a:off x="5284519" y="1508166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>
                <a:extLst>
                  <a:ext uri="{FF2B5EF4-FFF2-40B4-BE49-F238E27FC236}">
                    <a16:creationId xmlns:a16="http://schemas.microsoft.com/office/drawing/2014/main" id="{41F3D9B7-07DF-A674-D74B-EF1CE30D0E1F}"/>
                  </a:ext>
                </a:extLst>
              </p:cNvPr>
              <p:cNvCxnSpPr/>
              <p:nvPr/>
            </p:nvCxnSpPr>
            <p:spPr>
              <a:xfrm flipH="1">
                <a:off x="5284519" y="1721922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2" name="图形 21">
            <a:extLst>
              <a:ext uri="{FF2B5EF4-FFF2-40B4-BE49-F238E27FC236}">
                <a16:creationId xmlns:a16="http://schemas.microsoft.com/office/drawing/2014/main" id="{0CA9B062-E215-48A9-837F-C692F51F4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4214" y="1585277"/>
            <a:ext cx="7469237" cy="432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107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.25"/>
  <p:tag name="KSO_WM_UNIT_TEXT_FILL_FORE_SCHEMECOLOR_INDEX" val="13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.25"/>
  <p:tag name="KSO_WM_UNIT_TEXT_FILL_FORE_SCHEMECOLOR_INDEX" val="13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  <p:tag name="KSO_WM_UNIT_TEXT_FILL_FORE_SCHEMECOLOR_INDEX_BRIGHTNESS" val="0.15"/>
  <p:tag name="KSO_WM_UNIT_TEXT_FILL_FORE_SCHEMECOLOR_INDEX" val="13"/>
  <p:tag name="KSO_WM_UNIT_TEXT_FILL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  <p:tag name="KSO_WM_UNIT_TEXT_FILL_FORE_SCHEMECOLOR_INDEX_BRIGHTNESS" val="0.15"/>
  <p:tag name="KSO_WM_UNIT_TEXT_FILL_FORE_SCHEMECOLOR_INDEX" val="13"/>
  <p:tag name="KSO_WM_UNIT_TEXT_FILL_TYP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  <p:tag name="KSO_WM_UNIT_TEXT_FILL_FORE_SCHEMECOLOR_INDEX_BRIGHTNESS" val="0.15"/>
  <p:tag name="KSO_WM_UNIT_TEXT_FILL_FORE_SCHEMECOLOR_INDEX" val="13"/>
  <p:tag name="KSO_WM_UNIT_TEXT_FILL_TY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.25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Office 主题">
  <a:themeElements>
    <a:clrScheme name="自定义 453">
      <a:dk1>
        <a:srgbClr val="000000"/>
      </a:dk1>
      <a:lt1>
        <a:srgbClr val="FFFFFF"/>
      </a:lt1>
      <a:dk2>
        <a:srgbClr val="212745"/>
      </a:dk2>
      <a:lt2>
        <a:srgbClr val="B4DCFA"/>
      </a:lt2>
      <a:accent1>
        <a:srgbClr val="A82626"/>
      </a:accent1>
      <a:accent2>
        <a:srgbClr val="333333"/>
      </a:accent2>
      <a:accent3>
        <a:srgbClr val="595959"/>
      </a:accent3>
      <a:accent4>
        <a:srgbClr val="C00000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453">
    <a:dk1>
      <a:srgbClr val="000000"/>
    </a:dk1>
    <a:lt1>
      <a:srgbClr val="FFFFFF"/>
    </a:lt1>
    <a:dk2>
      <a:srgbClr val="212745"/>
    </a:dk2>
    <a:lt2>
      <a:srgbClr val="B4DCFA"/>
    </a:lt2>
    <a:accent1>
      <a:srgbClr val="A82626"/>
    </a:accent1>
    <a:accent2>
      <a:srgbClr val="333333"/>
    </a:accent2>
    <a:accent3>
      <a:srgbClr val="595959"/>
    </a:accent3>
    <a:accent4>
      <a:srgbClr val="C00000"/>
    </a:accent4>
    <a:accent5>
      <a:srgbClr val="FF8021"/>
    </a:accent5>
    <a:accent6>
      <a:srgbClr val="F14124"/>
    </a:accent6>
    <a:hlink>
      <a:srgbClr val="56C7AA"/>
    </a:hlink>
    <a:folHlink>
      <a:srgbClr val="59A8D1"/>
    </a:folHlink>
  </a:clrScheme>
</a:themeOverride>
</file>

<file path=ppt/theme/themeOverride2.xml><?xml version="1.0" encoding="utf-8"?>
<a:themeOverride xmlns:a="http://schemas.openxmlformats.org/drawingml/2006/main">
  <a:clrScheme name="自定义 453">
    <a:dk1>
      <a:srgbClr val="000000"/>
    </a:dk1>
    <a:lt1>
      <a:srgbClr val="FFFFFF"/>
    </a:lt1>
    <a:dk2>
      <a:srgbClr val="212745"/>
    </a:dk2>
    <a:lt2>
      <a:srgbClr val="B4DCFA"/>
    </a:lt2>
    <a:accent1>
      <a:srgbClr val="A82626"/>
    </a:accent1>
    <a:accent2>
      <a:srgbClr val="333333"/>
    </a:accent2>
    <a:accent3>
      <a:srgbClr val="595959"/>
    </a:accent3>
    <a:accent4>
      <a:srgbClr val="C00000"/>
    </a:accent4>
    <a:accent5>
      <a:srgbClr val="FF8021"/>
    </a:accent5>
    <a:accent6>
      <a:srgbClr val="F14124"/>
    </a:accent6>
    <a:hlink>
      <a:srgbClr val="56C7AA"/>
    </a:hlink>
    <a:folHlink>
      <a:srgbClr val="59A8D1"/>
    </a:folHlink>
  </a:clrScheme>
</a:themeOverride>
</file>

<file path=ppt/theme/themeOverride3.xml><?xml version="1.0" encoding="utf-8"?>
<a:themeOverride xmlns:a="http://schemas.openxmlformats.org/drawingml/2006/main">
  <a:clrScheme name="自定义 453">
    <a:dk1>
      <a:srgbClr val="000000"/>
    </a:dk1>
    <a:lt1>
      <a:srgbClr val="FFFFFF"/>
    </a:lt1>
    <a:dk2>
      <a:srgbClr val="212745"/>
    </a:dk2>
    <a:lt2>
      <a:srgbClr val="B4DCFA"/>
    </a:lt2>
    <a:accent1>
      <a:srgbClr val="A82626"/>
    </a:accent1>
    <a:accent2>
      <a:srgbClr val="333333"/>
    </a:accent2>
    <a:accent3>
      <a:srgbClr val="595959"/>
    </a:accent3>
    <a:accent4>
      <a:srgbClr val="C00000"/>
    </a:accent4>
    <a:accent5>
      <a:srgbClr val="FF8021"/>
    </a:accent5>
    <a:accent6>
      <a:srgbClr val="F14124"/>
    </a:accent6>
    <a:hlink>
      <a:srgbClr val="56C7AA"/>
    </a:hlink>
    <a:folHlink>
      <a:srgbClr val="59A8D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4046</TotalTime>
  <Words>1026</Words>
  <Application>Microsoft Office PowerPoint</Application>
  <PresentationFormat>宽屏</PresentationFormat>
  <Paragraphs>138</Paragraphs>
  <Slides>21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Arial Unicode MS</vt:lpstr>
      <vt:lpstr>微软雅黑</vt:lpstr>
      <vt:lpstr>微软雅黑 Light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</dc:title>
  <dc:creator>www.tukuppt.com</dc:creator>
  <cp:keywords>tukuppt</cp:keywords>
  <cp:lastModifiedBy>wxy ww</cp:lastModifiedBy>
  <cp:revision>374</cp:revision>
  <dcterms:created xsi:type="dcterms:W3CDTF">2014-06-18T03:33:50Z</dcterms:created>
  <dcterms:modified xsi:type="dcterms:W3CDTF">2024-03-28T07:21:51Z</dcterms:modified>
</cp:coreProperties>
</file>